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61" r:id="rId6"/>
  </p:sldMasterIdLst>
  <p:notesMasterIdLst>
    <p:notesMasterId r:id="rId58"/>
  </p:notesMasterIdLst>
  <p:sldIdLst>
    <p:sldId id="281" r:id="rId7"/>
    <p:sldId id="2147481157" r:id="rId8"/>
    <p:sldId id="2147481158" r:id="rId9"/>
    <p:sldId id="2147481159" r:id="rId10"/>
    <p:sldId id="2147481160" r:id="rId11"/>
    <p:sldId id="2147481161" r:id="rId12"/>
    <p:sldId id="2147481241" r:id="rId13"/>
    <p:sldId id="2147481210" r:id="rId14"/>
    <p:sldId id="2147481165" r:id="rId15"/>
    <p:sldId id="2147481166" r:id="rId16"/>
    <p:sldId id="2147481170" r:id="rId17"/>
    <p:sldId id="2147481211" r:id="rId18"/>
    <p:sldId id="2147481171" r:id="rId19"/>
    <p:sldId id="2147481172" r:id="rId20"/>
    <p:sldId id="326" r:id="rId21"/>
    <p:sldId id="2147481173" r:id="rId22"/>
    <p:sldId id="2147481212" r:id="rId23"/>
    <p:sldId id="2147481213" r:id="rId24"/>
    <p:sldId id="2147481214" r:id="rId25"/>
    <p:sldId id="2147481215" r:id="rId26"/>
    <p:sldId id="2147481216" r:id="rId27"/>
    <p:sldId id="2147481217" r:id="rId28"/>
    <p:sldId id="2147481174" r:id="rId29"/>
    <p:sldId id="2147481218" r:id="rId30"/>
    <p:sldId id="2147481219" r:id="rId31"/>
    <p:sldId id="2147481220" r:id="rId32"/>
    <p:sldId id="2147481221" r:id="rId33"/>
    <p:sldId id="2147481176" r:id="rId34"/>
    <p:sldId id="2147481222" r:id="rId35"/>
    <p:sldId id="2147481223" r:id="rId36"/>
    <p:sldId id="2147481224" r:id="rId37"/>
    <p:sldId id="2147481175" r:id="rId38"/>
    <p:sldId id="2147481225" r:id="rId39"/>
    <p:sldId id="2147481226" r:id="rId40"/>
    <p:sldId id="2147481227" r:id="rId41"/>
    <p:sldId id="2147481228" r:id="rId42"/>
    <p:sldId id="2147481229" r:id="rId43"/>
    <p:sldId id="2147481230" r:id="rId44"/>
    <p:sldId id="2147481231" r:id="rId45"/>
    <p:sldId id="2147481232" r:id="rId46"/>
    <p:sldId id="2147481233" r:id="rId47"/>
    <p:sldId id="2147481234" r:id="rId48"/>
    <p:sldId id="2147481235" r:id="rId49"/>
    <p:sldId id="2147481236" r:id="rId50"/>
    <p:sldId id="2147481188" r:id="rId51"/>
    <p:sldId id="2147481237" r:id="rId52"/>
    <p:sldId id="2147481238" r:id="rId53"/>
    <p:sldId id="2147481239" r:id="rId54"/>
    <p:sldId id="2147481240" r:id="rId55"/>
    <p:sldId id="2147481208" r:id="rId56"/>
    <p:sldId id="266" r:id="rId57"/>
  </p:sldIdLst>
  <p:sldSz cx="24387175" cy="13716000"/>
  <p:notesSz cx="6858000" cy="9144000"/>
  <p:embeddedFontLst>
    <p:embeddedFont>
      <p:font typeface="Open Sans" panose="020B0606030504020204" pitchFamily="34" charset="0"/>
      <p:regular r:id="rId59"/>
      <p:bold r:id="rId60"/>
      <p:italic r:id="rId61"/>
      <p:boldItalic r:id="rId62"/>
    </p:embeddedFont>
    <p:embeddedFont>
      <p:font typeface="PP Mori" panose="020B0604020202020204" charset="0"/>
      <p:regular r:id="rId63"/>
      <p:italic r:id="rId6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01926F-DC0C-C54E-4100-91D571C13EF3}" name="Val Lick" initials="VL" userId="S::vlick@aan.com::583879c9-41b6-481f-b723-f90e566f074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8F282"/>
    <a:srgbClr val="03CC45"/>
    <a:srgbClr val="0C3E0C"/>
    <a:srgbClr val="055714"/>
    <a:srgbClr val="21E059"/>
    <a:srgbClr val="D6FCF7"/>
    <a:srgbClr val="8FF7E5"/>
    <a:srgbClr val="C8E7FF"/>
    <a:srgbClr val="FFFCB5"/>
    <a:srgbClr val="FFFA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87517" autoAdjust="0"/>
  </p:normalViewPr>
  <p:slideViewPr>
    <p:cSldViewPr snapToGrid="0">
      <p:cViewPr>
        <p:scale>
          <a:sx n="40" d="100"/>
          <a:sy n="40" d="100"/>
        </p:scale>
        <p:origin x="66"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66"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font" Target="fonts/font3.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6.fntdata"/><Relationship Id="rId69"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fntdata"/><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font" Target="fonts/font2.fntdata"/><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BA5A3D-6688-4893-8835-CE08E5519F93}"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n-US"/>
        </a:p>
      </dgm:t>
    </dgm:pt>
    <dgm:pt modelId="{A0144929-5985-4ECE-B82D-28FC10CB6F4A}">
      <dgm:prSet phldrT="[Text]"/>
      <dgm:spPr/>
      <dgm:t>
        <a:bodyPr/>
        <a:lstStyle/>
        <a:p>
          <a:r>
            <a:rPr lang="en-US" sz="5500" dirty="0">
              <a:solidFill>
                <a:schemeClr val="tx2"/>
              </a:solidFill>
            </a:rPr>
            <a:t>Inclusion Criteria</a:t>
          </a:r>
        </a:p>
      </dgm:t>
    </dgm:pt>
    <dgm:pt modelId="{B3D99B26-63FB-4249-A956-5C586D3E330A}" type="parTrans" cxnId="{5BB33EC3-74D8-44CD-989D-6BB8F1266F78}">
      <dgm:prSet/>
      <dgm:spPr/>
      <dgm:t>
        <a:bodyPr/>
        <a:lstStyle/>
        <a:p>
          <a:endParaRPr lang="en-US"/>
        </a:p>
      </dgm:t>
    </dgm:pt>
    <dgm:pt modelId="{E64C6ED6-8C44-4CB4-9EB9-6D085DFADC7F}" type="sibTrans" cxnId="{5BB33EC3-74D8-44CD-989D-6BB8F1266F78}">
      <dgm:prSet/>
      <dgm:spPr/>
      <dgm:t>
        <a:bodyPr/>
        <a:lstStyle/>
        <a:p>
          <a:endParaRPr lang="en-US"/>
        </a:p>
      </dgm:t>
    </dgm:pt>
    <dgm:pt modelId="{58584ECB-6E85-45B0-B842-4026F3C5C923}">
      <dgm:prSet phldrT="[Text]" custT="1"/>
      <dgm:spPr/>
      <dgm:t>
        <a:bodyPr/>
        <a:lstStyle/>
        <a:p>
          <a:r>
            <a:rPr lang="en-US" sz="5500" dirty="0">
              <a:solidFill>
                <a:schemeClr val="tx2"/>
              </a:solidFill>
            </a:rPr>
            <a:t>Exclusion Criteria</a:t>
          </a:r>
        </a:p>
      </dgm:t>
    </dgm:pt>
    <dgm:pt modelId="{66E247C5-F351-4FFD-A378-8B2A7BE5386F}" type="parTrans" cxnId="{D9EDB20A-3D05-41FC-8D72-75534410C170}">
      <dgm:prSet/>
      <dgm:spPr/>
      <dgm:t>
        <a:bodyPr/>
        <a:lstStyle/>
        <a:p>
          <a:endParaRPr lang="en-US"/>
        </a:p>
      </dgm:t>
    </dgm:pt>
    <dgm:pt modelId="{A56C05CC-384B-498A-8AD7-ED1942A58A9B}" type="sibTrans" cxnId="{D9EDB20A-3D05-41FC-8D72-75534410C170}">
      <dgm:prSet/>
      <dgm:spPr/>
      <dgm:t>
        <a:bodyPr/>
        <a:lstStyle/>
        <a:p>
          <a:endParaRPr lang="en-US"/>
        </a:p>
      </dgm:t>
    </dgm:pt>
    <dgm:pt modelId="{3EFFB0A5-77C7-467E-A4B4-F06825849C50}">
      <dgm:prSet phldrT="[Text]" custT="1"/>
      <dgm:spPr/>
      <dgm:t>
        <a:bodyPr/>
        <a:lstStyle/>
        <a:p>
          <a:r>
            <a:rPr lang="en-US" sz="4400" dirty="0">
              <a:solidFill>
                <a:schemeClr val="tx2"/>
              </a:solidFill>
              <a:latin typeface="+mn-lt"/>
            </a:rPr>
            <a:t>Published articles and clinical trials on treatment of DMD with </a:t>
          </a:r>
          <a:r>
            <a:rPr lang="en-US" sz="4400" dirty="0" err="1">
              <a:solidFill>
                <a:schemeClr val="tx2"/>
              </a:solidFill>
              <a:latin typeface="+mn-lt"/>
            </a:rPr>
            <a:t>delandistrogene</a:t>
          </a:r>
          <a:r>
            <a:rPr lang="en-US" sz="4400" dirty="0">
              <a:solidFill>
                <a:schemeClr val="tx2"/>
              </a:solidFill>
              <a:latin typeface="+mn-lt"/>
            </a:rPr>
            <a:t> </a:t>
          </a:r>
          <a:r>
            <a:rPr lang="en-US" sz="4400" dirty="0" err="1">
              <a:solidFill>
                <a:schemeClr val="tx2"/>
              </a:solidFill>
              <a:latin typeface="+mn-lt"/>
            </a:rPr>
            <a:t>moxeparvovec</a:t>
          </a:r>
          <a:endParaRPr lang="en-US" sz="4400" dirty="0">
            <a:solidFill>
              <a:schemeClr val="tx2"/>
            </a:solidFill>
            <a:latin typeface="+mn-lt"/>
          </a:endParaRPr>
        </a:p>
      </dgm:t>
    </dgm:pt>
    <dgm:pt modelId="{102C73D0-773D-4320-96F1-697070F60313}" type="parTrans" cxnId="{3BF34479-8706-44D5-AB1B-0CAB0132DCD8}">
      <dgm:prSet/>
      <dgm:spPr/>
      <dgm:t>
        <a:bodyPr/>
        <a:lstStyle/>
        <a:p>
          <a:endParaRPr lang="en-US"/>
        </a:p>
      </dgm:t>
    </dgm:pt>
    <dgm:pt modelId="{723AA8A9-7105-439A-B24F-71054EAD9D31}" type="sibTrans" cxnId="{3BF34479-8706-44D5-AB1B-0CAB0132DCD8}">
      <dgm:prSet/>
      <dgm:spPr/>
      <dgm:t>
        <a:bodyPr/>
        <a:lstStyle/>
        <a:p>
          <a:endParaRPr lang="en-US"/>
        </a:p>
      </dgm:t>
    </dgm:pt>
    <dgm:pt modelId="{E5AEB267-BD63-45CE-A5D0-63C2AB6E6B38}">
      <dgm:prSet phldrT="[Text]" custT="1"/>
      <dgm:spPr/>
      <dgm:t>
        <a:bodyPr/>
        <a:lstStyle/>
        <a:p>
          <a:r>
            <a:rPr lang="en-US" sz="4400" dirty="0">
              <a:solidFill>
                <a:schemeClr val="tx2"/>
              </a:solidFill>
            </a:rPr>
            <a:t>Human participants</a:t>
          </a:r>
        </a:p>
      </dgm:t>
    </dgm:pt>
    <dgm:pt modelId="{ED2D3B0A-727A-4C6C-8F80-75129B7E432B}" type="parTrans" cxnId="{5A027236-FC86-4B1A-8CC7-5726A4761B12}">
      <dgm:prSet/>
      <dgm:spPr/>
      <dgm:t>
        <a:bodyPr/>
        <a:lstStyle/>
        <a:p>
          <a:endParaRPr lang="en-US"/>
        </a:p>
      </dgm:t>
    </dgm:pt>
    <dgm:pt modelId="{389988E5-6DB4-4F65-BB56-1768035B3FBA}" type="sibTrans" cxnId="{5A027236-FC86-4B1A-8CC7-5726A4761B12}">
      <dgm:prSet/>
      <dgm:spPr/>
      <dgm:t>
        <a:bodyPr/>
        <a:lstStyle/>
        <a:p>
          <a:endParaRPr lang="en-US"/>
        </a:p>
      </dgm:t>
    </dgm:pt>
    <dgm:pt modelId="{AB52E7DD-CA44-452E-9834-0281E86A0D99}">
      <dgm:prSet phldrT="[Text]" custT="1"/>
      <dgm:spPr/>
      <dgm:t>
        <a:bodyPr/>
        <a:lstStyle/>
        <a:p>
          <a:r>
            <a:rPr lang="en-US" sz="4400" dirty="0">
              <a:solidFill>
                <a:schemeClr val="tx2"/>
              </a:solidFill>
            </a:rPr>
            <a:t>Studies reporting other DMD gene therapies</a:t>
          </a:r>
        </a:p>
      </dgm:t>
    </dgm:pt>
    <dgm:pt modelId="{9EBD3BC1-977E-462D-B560-140C6272B8F9}" type="parTrans" cxnId="{5F2D9BAA-EFE9-4F38-AE2C-7A90042C565B}">
      <dgm:prSet/>
      <dgm:spPr/>
      <dgm:t>
        <a:bodyPr/>
        <a:lstStyle/>
        <a:p>
          <a:endParaRPr lang="en-US"/>
        </a:p>
      </dgm:t>
    </dgm:pt>
    <dgm:pt modelId="{E1CDE53F-D37A-4065-A68A-6CA9266621EC}" type="sibTrans" cxnId="{5F2D9BAA-EFE9-4F38-AE2C-7A90042C565B}">
      <dgm:prSet/>
      <dgm:spPr/>
      <dgm:t>
        <a:bodyPr/>
        <a:lstStyle/>
        <a:p>
          <a:endParaRPr lang="en-US"/>
        </a:p>
      </dgm:t>
    </dgm:pt>
    <dgm:pt modelId="{5A7B4453-A78C-4EAC-BBE8-3C5CB2FCD02D}">
      <dgm:prSet phldrT="[Text]" custT="1"/>
      <dgm:spPr/>
      <dgm:t>
        <a:bodyPr/>
        <a:lstStyle/>
        <a:p>
          <a:r>
            <a:rPr lang="en-US" sz="4400" dirty="0">
              <a:solidFill>
                <a:schemeClr val="tx2"/>
              </a:solidFill>
            </a:rPr>
            <a:t>All languages</a:t>
          </a:r>
        </a:p>
      </dgm:t>
    </dgm:pt>
    <dgm:pt modelId="{3DC43755-CF5A-4342-9DD0-CDF2E2DA5B37}" type="parTrans" cxnId="{971AAF42-49BB-4B8A-AC37-00A00D378B4A}">
      <dgm:prSet/>
      <dgm:spPr/>
      <dgm:t>
        <a:bodyPr/>
        <a:lstStyle/>
        <a:p>
          <a:endParaRPr lang="en-US"/>
        </a:p>
      </dgm:t>
    </dgm:pt>
    <dgm:pt modelId="{E09981E3-CCB8-4336-8C13-CFD90AFDAD9F}" type="sibTrans" cxnId="{971AAF42-49BB-4B8A-AC37-00A00D378B4A}">
      <dgm:prSet/>
      <dgm:spPr/>
      <dgm:t>
        <a:bodyPr/>
        <a:lstStyle/>
        <a:p>
          <a:endParaRPr lang="en-US"/>
        </a:p>
      </dgm:t>
    </dgm:pt>
    <dgm:pt modelId="{83D4D18F-979E-43E5-B831-13315A098827}" type="pres">
      <dgm:prSet presAssocID="{B1BA5A3D-6688-4893-8835-CE08E5519F93}" presName="Name0" presStyleCnt="0">
        <dgm:presLayoutVars>
          <dgm:chMax val="2"/>
          <dgm:chPref val="2"/>
          <dgm:dir/>
          <dgm:animOne/>
          <dgm:resizeHandles val="exact"/>
        </dgm:presLayoutVars>
      </dgm:prSet>
      <dgm:spPr/>
    </dgm:pt>
    <dgm:pt modelId="{D43E36D4-D6F8-4B71-90F6-DDBDFCA4C565}" type="pres">
      <dgm:prSet presAssocID="{B1BA5A3D-6688-4893-8835-CE08E5519F93}" presName="Background" presStyleLbl="bgImgPlace1" presStyleIdx="0" presStyleCnt="1">
        <dgm:style>
          <a:lnRef idx="0">
            <a:scrgbClr r="0" g="0" b="0"/>
          </a:lnRef>
          <a:fillRef idx="0">
            <a:scrgbClr r="0" g="0" b="0"/>
          </a:fillRef>
          <a:effectRef idx="0">
            <a:scrgbClr r="0" g="0" b="0"/>
          </a:effectRef>
          <a:fontRef idx="minor">
            <a:schemeClr val="lt1"/>
          </a:fontRef>
        </dgm:style>
      </dgm:prSet>
      <dgm:spPr>
        <a:solidFill>
          <a:schemeClr val="accent6">
            <a:alpha val="50000"/>
          </a:schemeClr>
        </a:solidFill>
        <a:ln>
          <a:noFill/>
        </a:ln>
      </dgm:spPr>
    </dgm:pt>
    <dgm:pt modelId="{2447CAB7-8B39-4E21-A02F-3C83F4B7176B}" type="pres">
      <dgm:prSet presAssocID="{B1BA5A3D-6688-4893-8835-CE08E5519F93}" presName="ParentText1" presStyleLbl="revTx" presStyleIdx="0" presStyleCnt="2">
        <dgm:presLayoutVars>
          <dgm:chMax val="0"/>
          <dgm:chPref val="0"/>
          <dgm:bulletEnabled val="1"/>
        </dgm:presLayoutVars>
      </dgm:prSet>
      <dgm:spPr/>
    </dgm:pt>
    <dgm:pt modelId="{073F5360-4C78-434E-A254-798FFDD1EDA2}" type="pres">
      <dgm:prSet presAssocID="{B1BA5A3D-6688-4893-8835-CE08E5519F93}" presName="ParentText2" presStyleLbl="revTx" presStyleIdx="1" presStyleCnt="2">
        <dgm:presLayoutVars>
          <dgm:chMax val="0"/>
          <dgm:chPref val="0"/>
          <dgm:bulletEnabled val="1"/>
        </dgm:presLayoutVars>
      </dgm:prSet>
      <dgm:spPr/>
    </dgm:pt>
    <dgm:pt modelId="{6B602FA9-22DA-416F-ADBB-47EE6B6D77E6}" type="pres">
      <dgm:prSet presAssocID="{B1BA5A3D-6688-4893-8835-CE08E5519F93}" presName="Plus" presStyleLbl="alignNode1" presStyleIdx="0" presStyleCnt="2" custLinFactNeighborX="-6980" custLinFactNeighborY="-6979"/>
      <dgm:spPr>
        <a:solidFill>
          <a:schemeClr val="accent4"/>
        </a:solidFill>
      </dgm:spPr>
    </dgm:pt>
    <dgm:pt modelId="{72915F23-F544-41F0-ACE5-C5CE0A4E8198}" type="pres">
      <dgm:prSet presAssocID="{B1BA5A3D-6688-4893-8835-CE08E5519F93}" presName="Minus" presStyleLbl="alignNode1" presStyleIdx="1" presStyleCnt="2"/>
      <dgm:spPr>
        <a:solidFill>
          <a:schemeClr val="accent4"/>
        </a:solidFill>
      </dgm:spPr>
    </dgm:pt>
    <dgm:pt modelId="{4688E5B8-06E9-46FD-90C9-26AC1F49874A}" type="pres">
      <dgm:prSet presAssocID="{B1BA5A3D-6688-4893-8835-CE08E5519F93}" presName="Divider" presStyleLbl="parChTrans1D1" presStyleIdx="0" presStyleCnt="1"/>
      <dgm:spPr/>
    </dgm:pt>
  </dgm:ptLst>
  <dgm:cxnLst>
    <dgm:cxn modelId="{D9EDB20A-3D05-41FC-8D72-75534410C170}" srcId="{B1BA5A3D-6688-4893-8835-CE08E5519F93}" destId="{58584ECB-6E85-45B0-B842-4026F3C5C923}" srcOrd="1" destOrd="0" parTransId="{66E247C5-F351-4FFD-A378-8B2A7BE5386F}" sibTransId="{A56C05CC-384B-498A-8AD7-ED1942A58A9B}"/>
    <dgm:cxn modelId="{837B421C-AE3E-4575-98CB-F2F78760064B}" type="presOf" srcId="{B1BA5A3D-6688-4893-8835-CE08E5519F93}" destId="{83D4D18F-979E-43E5-B831-13315A098827}" srcOrd="0" destOrd="0" presId="urn:microsoft.com/office/officeart/2009/3/layout/PlusandMinus"/>
    <dgm:cxn modelId="{9D276B26-DDFD-401F-BE6B-3C292C302499}" type="presOf" srcId="{E5AEB267-BD63-45CE-A5D0-63C2AB6E6B38}" destId="{2447CAB7-8B39-4E21-A02F-3C83F4B7176B}" srcOrd="0" destOrd="2" presId="urn:microsoft.com/office/officeart/2009/3/layout/PlusandMinus"/>
    <dgm:cxn modelId="{FC0D3D2B-F40F-49D0-BEED-04976C37029A}" type="presOf" srcId="{AB52E7DD-CA44-452E-9834-0281E86A0D99}" destId="{073F5360-4C78-434E-A254-798FFDD1EDA2}" srcOrd="0" destOrd="1" presId="urn:microsoft.com/office/officeart/2009/3/layout/PlusandMinus"/>
    <dgm:cxn modelId="{5A027236-FC86-4B1A-8CC7-5726A4761B12}" srcId="{A0144929-5985-4ECE-B82D-28FC10CB6F4A}" destId="{E5AEB267-BD63-45CE-A5D0-63C2AB6E6B38}" srcOrd="1" destOrd="0" parTransId="{ED2D3B0A-727A-4C6C-8F80-75129B7E432B}" sibTransId="{389988E5-6DB4-4F65-BB56-1768035B3FBA}"/>
    <dgm:cxn modelId="{F494E23C-FD96-4053-99E9-22744A493B95}" type="presOf" srcId="{58584ECB-6E85-45B0-B842-4026F3C5C923}" destId="{073F5360-4C78-434E-A254-798FFDD1EDA2}" srcOrd="0" destOrd="0" presId="urn:microsoft.com/office/officeart/2009/3/layout/PlusandMinus"/>
    <dgm:cxn modelId="{E91E9B62-064A-4C16-9A57-3ED0F39765D0}" type="presOf" srcId="{3EFFB0A5-77C7-467E-A4B4-F06825849C50}" destId="{2447CAB7-8B39-4E21-A02F-3C83F4B7176B}" srcOrd="0" destOrd="1" presId="urn:microsoft.com/office/officeart/2009/3/layout/PlusandMinus"/>
    <dgm:cxn modelId="{971AAF42-49BB-4B8A-AC37-00A00D378B4A}" srcId="{A0144929-5985-4ECE-B82D-28FC10CB6F4A}" destId="{5A7B4453-A78C-4EAC-BBE8-3C5CB2FCD02D}" srcOrd="2" destOrd="0" parTransId="{3DC43755-CF5A-4342-9DD0-CDF2E2DA5B37}" sibTransId="{E09981E3-CCB8-4336-8C13-CFD90AFDAD9F}"/>
    <dgm:cxn modelId="{94E0116F-A470-4F66-8F18-E872D6506C24}" type="presOf" srcId="{A0144929-5985-4ECE-B82D-28FC10CB6F4A}" destId="{2447CAB7-8B39-4E21-A02F-3C83F4B7176B}" srcOrd="0" destOrd="0" presId="urn:microsoft.com/office/officeart/2009/3/layout/PlusandMinus"/>
    <dgm:cxn modelId="{3BF34479-8706-44D5-AB1B-0CAB0132DCD8}" srcId="{A0144929-5985-4ECE-B82D-28FC10CB6F4A}" destId="{3EFFB0A5-77C7-467E-A4B4-F06825849C50}" srcOrd="0" destOrd="0" parTransId="{102C73D0-773D-4320-96F1-697070F60313}" sibTransId="{723AA8A9-7105-439A-B24F-71054EAD9D31}"/>
    <dgm:cxn modelId="{5F2D9BAA-EFE9-4F38-AE2C-7A90042C565B}" srcId="{58584ECB-6E85-45B0-B842-4026F3C5C923}" destId="{AB52E7DD-CA44-452E-9834-0281E86A0D99}" srcOrd="0" destOrd="0" parTransId="{9EBD3BC1-977E-462D-B560-140C6272B8F9}" sibTransId="{E1CDE53F-D37A-4065-A68A-6CA9266621EC}"/>
    <dgm:cxn modelId="{6BE3F0BA-5B03-4221-9627-8848C665CD19}" type="presOf" srcId="{5A7B4453-A78C-4EAC-BBE8-3C5CB2FCD02D}" destId="{2447CAB7-8B39-4E21-A02F-3C83F4B7176B}" srcOrd="0" destOrd="3" presId="urn:microsoft.com/office/officeart/2009/3/layout/PlusandMinus"/>
    <dgm:cxn modelId="{5BB33EC3-74D8-44CD-989D-6BB8F1266F78}" srcId="{B1BA5A3D-6688-4893-8835-CE08E5519F93}" destId="{A0144929-5985-4ECE-B82D-28FC10CB6F4A}" srcOrd="0" destOrd="0" parTransId="{B3D99B26-63FB-4249-A956-5C586D3E330A}" sibTransId="{E64C6ED6-8C44-4CB4-9EB9-6D085DFADC7F}"/>
    <dgm:cxn modelId="{83AC1CBF-923D-4371-9762-4CF73D08DD7A}" type="presParOf" srcId="{83D4D18F-979E-43E5-B831-13315A098827}" destId="{D43E36D4-D6F8-4B71-90F6-DDBDFCA4C565}" srcOrd="0" destOrd="0" presId="urn:microsoft.com/office/officeart/2009/3/layout/PlusandMinus"/>
    <dgm:cxn modelId="{9BFF8D9B-82F6-4389-8DC8-7506B0AC76F0}" type="presParOf" srcId="{83D4D18F-979E-43E5-B831-13315A098827}" destId="{2447CAB7-8B39-4E21-A02F-3C83F4B7176B}" srcOrd="1" destOrd="0" presId="urn:microsoft.com/office/officeart/2009/3/layout/PlusandMinus"/>
    <dgm:cxn modelId="{1F19151A-39A9-4D0A-B757-6F45C734DB0D}" type="presParOf" srcId="{83D4D18F-979E-43E5-B831-13315A098827}" destId="{073F5360-4C78-434E-A254-798FFDD1EDA2}" srcOrd="2" destOrd="0" presId="urn:microsoft.com/office/officeart/2009/3/layout/PlusandMinus"/>
    <dgm:cxn modelId="{BFB11EE5-EC00-4B69-8A30-3F486FDDEBFB}" type="presParOf" srcId="{83D4D18F-979E-43E5-B831-13315A098827}" destId="{6B602FA9-22DA-416F-ADBB-47EE6B6D77E6}" srcOrd="3" destOrd="0" presId="urn:microsoft.com/office/officeart/2009/3/layout/PlusandMinus"/>
    <dgm:cxn modelId="{F27BFA33-C1D1-4D52-92CE-37139E0A3160}" type="presParOf" srcId="{83D4D18F-979E-43E5-B831-13315A098827}" destId="{72915F23-F544-41F0-ACE5-C5CE0A4E8198}" srcOrd="4" destOrd="0" presId="urn:microsoft.com/office/officeart/2009/3/layout/PlusandMinus"/>
    <dgm:cxn modelId="{BC5818D4-EA05-4D6E-80C8-6F38AF0D3856}" type="presParOf" srcId="{83D4D18F-979E-43E5-B831-13315A098827}" destId="{4688E5B8-06E9-46FD-90C9-26AC1F49874A}" srcOrd="5" destOrd="0" presId="urn:microsoft.com/office/officeart/2009/3/layout/PlusandMinu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E36D4-D6F8-4B71-90F6-DDBDFCA4C565}">
      <dsp:nvSpPr>
        <dsp:cNvPr id="0" name=""/>
        <dsp:cNvSpPr/>
      </dsp:nvSpPr>
      <dsp:spPr>
        <a:xfrm>
          <a:off x="1434836" y="2292314"/>
          <a:ext cx="13870086" cy="7167976"/>
        </a:xfrm>
        <a:prstGeom prst="rect">
          <a:avLst/>
        </a:prstGeom>
        <a:solidFill>
          <a:schemeClr val="accent6">
            <a:alpha val="50000"/>
          </a:schemeClr>
        </a:solidFill>
        <a:ln>
          <a:noFill/>
        </a:ln>
        <a:effectLst/>
      </dsp:spPr>
      <dsp:style>
        <a:lnRef idx="0">
          <a:scrgbClr r="0" g="0" b="0"/>
        </a:lnRef>
        <a:fillRef idx="0">
          <a:scrgbClr r="0" g="0" b="0"/>
        </a:fillRef>
        <a:effectRef idx="0">
          <a:scrgbClr r="0" g="0" b="0"/>
        </a:effectRef>
        <a:fontRef idx="minor">
          <a:schemeClr val="lt1"/>
        </a:fontRef>
      </dsp:style>
    </dsp:sp>
    <dsp:sp modelId="{2447CAB7-8B39-4E21-A02F-3C83F4B7176B}">
      <dsp:nvSpPr>
        <dsp:cNvPr id="0" name=""/>
        <dsp:cNvSpPr/>
      </dsp:nvSpPr>
      <dsp:spPr>
        <a:xfrm>
          <a:off x="1849344" y="3130617"/>
          <a:ext cx="6440821" cy="6132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2444750">
            <a:lnSpc>
              <a:spcPct val="90000"/>
            </a:lnSpc>
            <a:spcBef>
              <a:spcPct val="0"/>
            </a:spcBef>
            <a:spcAft>
              <a:spcPct val="35000"/>
            </a:spcAft>
            <a:buNone/>
          </a:pPr>
          <a:r>
            <a:rPr lang="en-US" sz="5500" kern="1200" dirty="0">
              <a:solidFill>
                <a:schemeClr val="tx2"/>
              </a:solidFill>
            </a:rPr>
            <a:t>Inclusion Criteria</a:t>
          </a:r>
        </a:p>
        <a:p>
          <a:pPr marL="285750" lvl="1" indent="-285750" algn="l" defTabSz="1955800">
            <a:lnSpc>
              <a:spcPct val="90000"/>
            </a:lnSpc>
            <a:spcBef>
              <a:spcPct val="0"/>
            </a:spcBef>
            <a:spcAft>
              <a:spcPct val="15000"/>
            </a:spcAft>
            <a:buChar char="•"/>
          </a:pPr>
          <a:r>
            <a:rPr lang="en-US" sz="4400" kern="1200" dirty="0">
              <a:solidFill>
                <a:schemeClr val="tx2"/>
              </a:solidFill>
              <a:latin typeface="+mn-lt"/>
            </a:rPr>
            <a:t>Published articles and clinical trials on treatment of DMD with </a:t>
          </a:r>
          <a:r>
            <a:rPr lang="en-US" sz="4400" kern="1200" dirty="0" err="1">
              <a:solidFill>
                <a:schemeClr val="tx2"/>
              </a:solidFill>
              <a:latin typeface="+mn-lt"/>
            </a:rPr>
            <a:t>delandistrogene</a:t>
          </a:r>
          <a:r>
            <a:rPr lang="en-US" sz="4400" kern="1200" dirty="0">
              <a:solidFill>
                <a:schemeClr val="tx2"/>
              </a:solidFill>
              <a:latin typeface="+mn-lt"/>
            </a:rPr>
            <a:t> </a:t>
          </a:r>
          <a:r>
            <a:rPr lang="en-US" sz="4400" kern="1200" dirty="0" err="1">
              <a:solidFill>
                <a:schemeClr val="tx2"/>
              </a:solidFill>
              <a:latin typeface="+mn-lt"/>
            </a:rPr>
            <a:t>moxeparvovec</a:t>
          </a:r>
          <a:endParaRPr lang="en-US" sz="4400" kern="1200" dirty="0">
            <a:solidFill>
              <a:schemeClr val="tx2"/>
            </a:solidFill>
            <a:latin typeface="+mn-lt"/>
          </a:endParaRPr>
        </a:p>
        <a:p>
          <a:pPr marL="285750" lvl="1" indent="-285750" algn="l" defTabSz="1955800">
            <a:lnSpc>
              <a:spcPct val="90000"/>
            </a:lnSpc>
            <a:spcBef>
              <a:spcPct val="0"/>
            </a:spcBef>
            <a:spcAft>
              <a:spcPct val="15000"/>
            </a:spcAft>
            <a:buChar char="•"/>
          </a:pPr>
          <a:r>
            <a:rPr lang="en-US" sz="4400" kern="1200" dirty="0">
              <a:solidFill>
                <a:schemeClr val="tx2"/>
              </a:solidFill>
            </a:rPr>
            <a:t>Human participants</a:t>
          </a:r>
        </a:p>
        <a:p>
          <a:pPr marL="285750" lvl="1" indent="-285750" algn="l" defTabSz="1955800">
            <a:lnSpc>
              <a:spcPct val="90000"/>
            </a:lnSpc>
            <a:spcBef>
              <a:spcPct val="0"/>
            </a:spcBef>
            <a:spcAft>
              <a:spcPct val="15000"/>
            </a:spcAft>
            <a:buChar char="•"/>
          </a:pPr>
          <a:r>
            <a:rPr lang="en-US" sz="4400" kern="1200" dirty="0">
              <a:solidFill>
                <a:schemeClr val="tx2"/>
              </a:solidFill>
            </a:rPr>
            <a:t>All languages</a:t>
          </a:r>
        </a:p>
      </dsp:txBody>
      <dsp:txXfrm>
        <a:off x="1849344" y="3130617"/>
        <a:ext cx="6440821" cy="6132116"/>
      </dsp:txXfrm>
    </dsp:sp>
    <dsp:sp modelId="{073F5360-4C78-434E-A254-798FFDD1EDA2}">
      <dsp:nvSpPr>
        <dsp:cNvPr id="0" name=""/>
        <dsp:cNvSpPr/>
      </dsp:nvSpPr>
      <dsp:spPr>
        <a:xfrm>
          <a:off x="8433650" y="3130617"/>
          <a:ext cx="6440821" cy="6132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75" tIns="104775" rIns="104775" bIns="104775" numCol="1" spcCol="1270" anchor="t" anchorCtr="0">
          <a:noAutofit/>
        </a:bodyPr>
        <a:lstStyle/>
        <a:p>
          <a:pPr marL="0" lvl="0" indent="0" algn="l" defTabSz="2444750">
            <a:lnSpc>
              <a:spcPct val="90000"/>
            </a:lnSpc>
            <a:spcBef>
              <a:spcPct val="0"/>
            </a:spcBef>
            <a:spcAft>
              <a:spcPct val="35000"/>
            </a:spcAft>
            <a:buNone/>
          </a:pPr>
          <a:r>
            <a:rPr lang="en-US" sz="5500" kern="1200" dirty="0">
              <a:solidFill>
                <a:schemeClr val="tx2"/>
              </a:solidFill>
            </a:rPr>
            <a:t>Exclusion Criteria</a:t>
          </a:r>
        </a:p>
        <a:p>
          <a:pPr marL="285750" lvl="1" indent="-285750" algn="l" defTabSz="1955800">
            <a:lnSpc>
              <a:spcPct val="90000"/>
            </a:lnSpc>
            <a:spcBef>
              <a:spcPct val="0"/>
            </a:spcBef>
            <a:spcAft>
              <a:spcPct val="15000"/>
            </a:spcAft>
            <a:buChar char="•"/>
          </a:pPr>
          <a:r>
            <a:rPr lang="en-US" sz="4400" kern="1200" dirty="0">
              <a:solidFill>
                <a:schemeClr val="tx2"/>
              </a:solidFill>
            </a:rPr>
            <a:t>Studies reporting other DMD gene therapies</a:t>
          </a:r>
        </a:p>
      </dsp:txBody>
      <dsp:txXfrm>
        <a:off x="8433650" y="3130617"/>
        <a:ext cx="6440821" cy="6132116"/>
      </dsp:txXfrm>
    </dsp:sp>
    <dsp:sp modelId="{6B602FA9-22DA-416F-ADBB-47EE6B6D77E6}">
      <dsp:nvSpPr>
        <dsp:cNvPr id="0" name=""/>
        <dsp:cNvSpPr/>
      </dsp:nvSpPr>
      <dsp:spPr>
        <a:xfrm>
          <a:off x="0" y="668696"/>
          <a:ext cx="2710246" cy="2710246"/>
        </a:xfrm>
        <a:prstGeom prst="plus">
          <a:avLst>
            <a:gd name="adj" fmla="val 32810"/>
          </a:avLst>
        </a:prstGeom>
        <a:solidFill>
          <a:schemeClr val="accent4"/>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15F23-F544-41F0-ACE5-C5CE0A4E8198}">
      <dsp:nvSpPr>
        <dsp:cNvPr id="0" name=""/>
        <dsp:cNvSpPr/>
      </dsp:nvSpPr>
      <dsp:spPr>
        <a:xfrm>
          <a:off x="13391807" y="1832514"/>
          <a:ext cx="2550820" cy="874143"/>
        </a:xfrm>
        <a:prstGeom prst="rect">
          <a:avLst/>
        </a:prstGeom>
        <a:solidFill>
          <a:schemeClr val="accent4"/>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88E5B8-06E9-46FD-90C9-26AC1F49874A}">
      <dsp:nvSpPr>
        <dsp:cNvPr id="0" name=""/>
        <dsp:cNvSpPr/>
      </dsp:nvSpPr>
      <dsp:spPr>
        <a:xfrm>
          <a:off x="8369879" y="3143729"/>
          <a:ext cx="1594" cy="5856761"/>
        </a:xfrm>
        <a:prstGeom prst="line">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4742A-CC9F-784B-93B5-1F772266A94B}" type="datetimeFigureOut">
              <a:rPr lang="en-US" smtClean="0"/>
              <a:t>5/16/2025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1775A-D711-5040-9919-B5FE8BAA6A46}" type="slidenum">
              <a:rPr lang="en-US" smtClean="0"/>
              <a:t>‹#›</a:t>
            </a:fld>
            <a:endParaRPr lang="en-US"/>
          </a:p>
        </p:txBody>
      </p:sp>
    </p:spTree>
    <p:extLst>
      <p:ext uri="{BB962C8B-B14F-4D97-AF65-F5344CB8AC3E}">
        <p14:creationId xmlns:p14="http://schemas.microsoft.com/office/powerpoint/2010/main" val="204222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investorrelations.sarepta.com/static-files/0d505d91-6722-4528-aae0-1e99fcbc37e5"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0</a:t>
            </a:fld>
            <a:endParaRPr lang="en-US"/>
          </a:p>
        </p:txBody>
      </p:sp>
    </p:spTree>
    <p:extLst>
      <p:ext uri="{BB962C8B-B14F-4D97-AF65-F5344CB8AC3E}">
        <p14:creationId xmlns:p14="http://schemas.microsoft.com/office/powerpoint/2010/main" val="659878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a:t>
            </a:fld>
            <a:endParaRPr lang="en-US"/>
          </a:p>
        </p:txBody>
      </p:sp>
    </p:spTree>
    <p:extLst>
      <p:ext uri="{BB962C8B-B14F-4D97-AF65-F5344CB8AC3E}">
        <p14:creationId xmlns:p14="http://schemas.microsoft.com/office/powerpoint/2010/main" val="170860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2</a:t>
            </a:fld>
            <a:endParaRPr lang="en-US"/>
          </a:p>
        </p:txBody>
      </p:sp>
    </p:spTree>
    <p:extLst>
      <p:ext uri="{BB962C8B-B14F-4D97-AF65-F5344CB8AC3E}">
        <p14:creationId xmlns:p14="http://schemas.microsoft.com/office/powerpoint/2010/main" val="1303218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3</a:t>
            </a:fld>
            <a:endParaRPr lang="en-US"/>
          </a:p>
        </p:txBody>
      </p:sp>
    </p:spTree>
    <p:extLst>
      <p:ext uri="{BB962C8B-B14F-4D97-AF65-F5344CB8AC3E}">
        <p14:creationId xmlns:p14="http://schemas.microsoft.com/office/powerpoint/2010/main" val="159970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4</a:t>
            </a:fld>
            <a:endParaRPr lang="en-US"/>
          </a:p>
        </p:txBody>
      </p:sp>
    </p:spTree>
    <p:extLst>
      <p:ext uri="{BB962C8B-B14F-4D97-AF65-F5344CB8AC3E}">
        <p14:creationId xmlns:p14="http://schemas.microsoft.com/office/powerpoint/2010/main" val="339736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5</a:t>
            </a:fld>
            <a:endParaRPr lang="en-US"/>
          </a:p>
        </p:txBody>
      </p:sp>
    </p:spTree>
    <p:extLst>
      <p:ext uri="{BB962C8B-B14F-4D97-AF65-F5344CB8AC3E}">
        <p14:creationId xmlns:p14="http://schemas.microsoft.com/office/powerpoint/2010/main" val="1182927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919F5-9670-A0EF-E991-16FE3CDEC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7C8904-3348-8E1C-84EF-40661C3A9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350BF7-9549-50E8-5F5B-6EF9320DA58F}"/>
              </a:ext>
            </a:extLst>
          </p:cNvPr>
          <p:cNvSpPr>
            <a:spLocks noGrp="1"/>
          </p:cNvSpPr>
          <p:nvPr>
            <p:ph type="body" idx="1"/>
          </p:nvPr>
        </p:nvSpPr>
        <p:spPr/>
        <p:txBody>
          <a:bodyPr/>
          <a:lstStyle/>
          <a:p>
            <a:pPr marL="228600" indent="-228600">
              <a:buAutoNum type="arabicPeriod"/>
            </a:pP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Gloss D, Moxley RT 3rd, Ashwal S, Oskoui M. Practice guideline update summary: corticosteroid treatment of Duchenne muscular dystrophy: report of the guideline development subcommittee of the American Academy of Neurology.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Neurology</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2016;86(5):465-472.</a:t>
            </a:r>
          </a:p>
          <a:p>
            <a:pPr marL="228600" indent="-228600">
              <a:buAutoNum type="arabicPeriod"/>
            </a:pP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McDonald CM, Mayer OH, Hor KN, et al. Functional and clinical outcomes associated with steroid treatment among non-ambulatory patients with Duchenne muscular Dystrophy1.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J </a:t>
            </a:r>
            <a:r>
              <a:rPr lang="en-US" b="0" i="1"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Neuromuscul</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Dis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2023;10(1):67-79.</a:t>
            </a: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5DA18C37-A591-93C9-F183-4E1AE82EB9DA}"/>
              </a:ext>
            </a:extLst>
          </p:cNvPr>
          <p:cNvSpPr>
            <a:spLocks noGrp="1"/>
          </p:cNvSpPr>
          <p:nvPr>
            <p:ph type="sldNum" sz="quarter" idx="5"/>
          </p:nvPr>
        </p:nvSpPr>
        <p:spPr/>
        <p:txBody>
          <a:bodyPr/>
          <a:lstStyle/>
          <a:p>
            <a:fld id="{64D1775A-D711-5040-9919-B5FE8BAA6A46}" type="slidenum">
              <a:rPr lang="en-US" smtClean="0"/>
              <a:t>6</a:t>
            </a:fld>
            <a:endParaRPr lang="en-US"/>
          </a:p>
        </p:txBody>
      </p:sp>
    </p:spTree>
    <p:extLst>
      <p:ext uri="{BB962C8B-B14F-4D97-AF65-F5344CB8AC3E}">
        <p14:creationId xmlns:p14="http://schemas.microsoft.com/office/powerpoint/2010/main" val="3760105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949A4-27CE-D6DC-3C6A-A4F6A26572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D0ADA-08F6-1E96-A563-FF61C586D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846FB1-FE0E-C1EA-88CF-A53C4CAB98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6A724F-B613-9008-80F3-363D779D600F}"/>
              </a:ext>
            </a:extLst>
          </p:cNvPr>
          <p:cNvSpPr>
            <a:spLocks noGrp="1"/>
          </p:cNvSpPr>
          <p:nvPr>
            <p:ph type="sldNum" sz="quarter" idx="5"/>
          </p:nvPr>
        </p:nvSpPr>
        <p:spPr/>
        <p:txBody>
          <a:bodyPr/>
          <a:lstStyle/>
          <a:p>
            <a:fld id="{64D1775A-D711-5040-9919-B5FE8BAA6A46}" type="slidenum">
              <a:rPr lang="en-US" smtClean="0"/>
              <a:t>7</a:t>
            </a:fld>
            <a:endParaRPr lang="en-US"/>
          </a:p>
        </p:txBody>
      </p:sp>
    </p:spTree>
    <p:extLst>
      <p:ext uri="{BB962C8B-B14F-4D97-AF65-F5344CB8AC3E}">
        <p14:creationId xmlns:p14="http://schemas.microsoft.com/office/powerpoint/2010/main" val="3806962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dirty="0">
                <a:latin typeface="Open Sans" panose="020B0606030504020204" pitchFamily="34" charset="0"/>
                <a:ea typeface="Open Sans" panose="020B0606030504020204" pitchFamily="34" charset="0"/>
                <a:cs typeface="Open Sans" panose="020B0606030504020204" pitchFamily="34" charset="0"/>
              </a:rPr>
              <a:t>4.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Marks P. In: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CfBEa</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Research, editor.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Center Director Decisional Memo: BLA 125781/AMENDMENT 34, ELEVIDYS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2024.</a:t>
            </a:r>
          </a:p>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8</a:t>
            </a:fld>
            <a:endParaRPr lang="en-US"/>
          </a:p>
        </p:txBody>
      </p:sp>
    </p:spTree>
    <p:extLst>
      <p:ext uri="{BB962C8B-B14F-4D97-AF65-F5344CB8AC3E}">
        <p14:creationId xmlns:p14="http://schemas.microsoft.com/office/powerpoint/2010/main" val="1006659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9</a:t>
            </a:fld>
            <a:endParaRPr lang="en-US"/>
          </a:p>
        </p:txBody>
      </p:sp>
    </p:spTree>
    <p:extLst>
      <p:ext uri="{BB962C8B-B14F-4D97-AF65-F5344CB8AC3E}">
        <p14:creationId xmlns:p14="http://schemas.microsoft.com/office/powerpoint/2010/main" val="179054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10</a:t>
            </a:fld>
            <a:endParaRPr lang="en-US"/>
          </a:p>
        </p:txBody>
      </p:sp>
    </p:spTree>
    <p:extLst>
      <p:ext uri="{BB962C8B-B14F-4D97-AF65-F5344CB8AC3E}">
        <p14:creationId xmlns:p14="http://schemas.microsoft.com/office/powerpoint/2010/main" val="1480815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DF7F-081A-3ACE-5C17-E5EBF6B4F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3B061-687D-C900-7B80-1BAE5EFF2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72766-94CB-ECAB-83C2-F1219CA2AB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E2D1F8-F806-11D8-F604-8C7194FE2808}"/>
              </a:ext>
            </a:extLst>
          </p:cNvPr>
          <p:cNvSpPr>
            <a:spLocks noGrp="1"/>
          </p:cNvSpPr>
          <p:nvPr>
            <p:ph type="sldNum" sz="quarter" idx="5"/>
          </p:nvPr>
        </p:nvSpPr>
        <p:spPr/>
        <p:txBody>
          <a:bodyPr/>
          <a:lstStyle/>
          <a:p>
            <a:fld id="{64D1775A-D711-5040-9919-B5FE8BAA6A46}" type="slidenum">
              <a:rPr lang="en-US" smtClean="0"/>
              <a:t>11</a:t>
            </a:fld>
            <a:endParaRPr lang="en-US"/>
          </a:p>
        </p:txBody>
      </p:sp>
    </p:spTree>
    <p:extLst>
      <p:ext uri="{BB962C8B-B14F-4D97-AF65-F5344CB8AC3E}">
        <p14:creationId xmlns:p14="http://schemas.microsoft.com/office/powerpoint/2010/main" val="3112873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12</a:t>
            </a:fld>
            <a:endParaRPr lang="en-US"/>
          </a:p>
        </p:txBody>
      </p:sp>
    </p:spTree>
    <p:extLst>
      <p:ext uri="{BB962C8B-B14F-4D97-AF65-F5344CB8AC3E}">
        <p14:creationId xmlns:p14="http://schemas.microsoft.com/office/powerpoint/2010/main" val="667236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a:t>
            </a:r>
            <a:r>
              <a:rPr lang="en-US" b="0" i="0" dirty="0">
                <a:solidFill>
                  <a:srgbClr val="574F4A"/>
                </a:solidFill>
                <a:effectLst/>
                <a:latin typeface="Open Sans" panose="020B0606030504020204" pitchFamily="34" charset="0"/>
              </a:rPr>
              <a:t>Ayyar Gupta V, Pitchforth JM, Domingos J, et al. Determining minimal clinically important differences in the North Star Ambulatory Assessment (NSAA) for patients with Duchenne muscular dystrophy. </a:t>
            </a:r>
            <a:r>
              <a:rPr lang="en-US" b="0" i="1" dirty="0" err="1">
                <a:solidFill>
                  <a:srgbClr val="574F4A"/>
                </a:solidFill>
                <a:effectLst/>
                <a:latin typeface="Open Sans" panose="020B0606030504020204" pitchFamily="34" charset="0"/>
              </a:rPr>
              <a:t>PLoS</a:t>
            </a:r>
            <a:r>
              <a:rPr lang="en-US" b="0" i="1" dirty="0">
                <a:solidFill>
                  <a:srgbClr val="574F4A"/>
                </a:solidFill>
                <a:effectLst/>
                <a:latin typeface="Open Sans" panose="020B0606030504020204" pitchFamily="34" charset="0"/>
              </a:rPr>
              <a:t> One</a:t>
            </a:r>
            <a:r>
              <a:rPr lang="en-US" b="0" i="0" dirty="0">
                <a:solidFill>
                  <a:srgbClr val="574F4A"/>
                </a:solidFill>
                <a:effectLst/>
                <a:latin typeface="Open Sans" panose="020B0606030504020204" pitchFamily="34" charset="0"/>
              </a:rPr>
              <a:t>. 2023;18(4):e0283669.</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13</a:t>
            </a:fld>
            <a:endParaRPr lang="en-US"/>
          </a:p>
        </p:txBody>
      </p:sp>
    </p:spTree>
    <p:extLst>
      <p:ext uri="{BB962C8B-B14F-4D97-AF65-F5344CB8AC3E}">
        <p14:creationId xmlns:p14="http://schemas.microsoft.com/office/powerpoint/2010/main" val="352666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l">
              <a:buAutoNum type="alphaLcPeriod"/>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As indicated in </a:t>
            </a:r>
            <a:r>
              <a:rPr lang="en-US" b="0" i="0" u="none" strike="noStrike" dirty="0">
                <a:solidFill>
                  <a:srgbClr val="006D48"/>
                </a:solidFill>
                <a:effectLst/>
                <a:latin typeface="Open Sans" panose="020B0606030504020204" pitchFamily="34" charset="0"/>
                <a:ea typeface="Open Sans" panose="020B0606030504020204" pitchFamily="34" charset="0"/>
                <a:cs typeface="Open Sans" panose="020B0606030504020204" pitchFamily="34" charset="0"/>
                <a:hlinkClick r:id="rId3"/>
              </a:rPr>
              <a:t>clinicaltrials.gov</a:t>
            </a: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 as of November 11, 2024.</a:t>
            </a:r>
          </a:p>
          <a:p>
            <a:pPr marL="228600" marR="0" lvl="0" indent="-228600" algn="l" defTabSz="914400" rtl="0" eaLnBrk="1" fontAlgn="auto" latinLnBrk="0" hangingPunct="1">
              <a:lnSpc>
                <a:spcPct val="100000"/>
              </a:lnSpc>
              <a:spcBef>
                <a:spcPts val="0"/>
              </a:spcBef>
              <a:spcAft>
                <a:spcPts val="0"/>
              </a:spcAft>
              <a:buClrTx/>
              <a:buSzTx/>
              <a:buFontTx/>
              <a:buAutoNum type="alphaLcPeriod"/>
              <a:tabLst/>
              <a:defRPr/>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Estimated by supercoiled standard qPCR, which was subsequently found to be equivalent to a 1.33 × 10</a:t>
            </a:r>
            <a:r>
              <a:rPr lang="en-US" b="0" i="0" baseline="3000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14</a:t>
            </a: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 vg/kg dose by linear standard qPCR used in subsequent studies.</a:t>
            </a:r>
          </a:p>
          <a:p>
            <a:pPr marL="228600" marR="0" lvl="0" indent="-228600" algn="l" defTabSz="914400" rtl="0" eaLnBrk="1" fontAlgn="auto" latinLnBrk="0" hangingPunct="1">
              <a:lnSpc>
                <a:spcPct val="100000"/>
              </a:lnSpc>
              <a:spcBef>
                <a:spcPts val="0"/>
              </a:spcBef>
              <a:spcAft>
                <a:spcPts val="0"/>
              </a:spcAft>
              <a:buClrTx/>
              <a:buSzTx/>
              <a:buFontTx/>
              <a:buAutoNum type="alphaLcPeriod"/>
              <a:tabLst/>
              <a:defRPr/>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All required AANrh74 antibody titers &lt;1:400.</a:t>
            </a:r>
          </a:p>
          <a:p>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7.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Mendell JR,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Sahenk</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Z, Lehman K, et al. Assessment of systemic delivery of rAAVrh74.MHCK7.micro-dystrophin in children with Duchenne muscular dystrophy: a nonrandomized controlled trial.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JAMA Neurol</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2020;77(9):1122-1131.</a:t>
            </a:r>
            <a:endPar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endParaRPr>
          </a:p>
          <a:p>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8.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Mendell JR,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Sahenk</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Z, Lehman KJ, et al. Long-term safety and functional outcomes of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delandistrogene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moxeparvovec</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gene therapy in patients with Duchenne muscular dystrophy: a phase 1/2a nonrandomized trial.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Muscle Nerve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2024;69(1):93-98.</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fld id="{64D1775A-D711-5040-9919-B5FE8BAA6A46}" type="slidenum">
              <a:rPr lang="en-US" smtClean="0"/>
              <a:t>15</a:t>
            </a:fld>
            <a:endParaRPr lang="en-US"/>
          </a:p>
        </p:txBody>
      </p:sp>
    </p:spTree>
    <p:extLst>
      <p:ext uri="{BB962C8B-B14F-4D97-AF65-F5344CB8AC3E}">
        <p14:creationId xmlns:p14="http://schemas.microsoft.com/office/powerpoint/2010/main" val="2781823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194CE-BA7A-178C-3DD7-0B7C15CA2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34C1D-E774-8200-884B-2990EA5EF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6070E9-09EC-3032-096E-EB20C4C6DA82}"/>
              </a:ext>
            </a:extLst>
          </p:cNvPr>
          <p:cNvSpPr>
            <a:spLocks noGrp="1"/>
          </p:cNvSpPr>
          <p:nvPr>
            <p:ph type="body" idx="1"/>
          </p:nvPr>
        </p:nvSpPr>
        <p:spPr/>
        <p:txBody>
          <a:bodyPr/>
          <a:lstStyle/>
          <a:p>
            <a:pPr marL="228600" indent="-228600" algn="l">
              <a:buAutoNum type="alphaLcPeriod"/>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As indicated in </a:t>
            </a:r>
            <a:r>
              <a:rPr lang="en-US" b="0" i="0" u="none" strike="noStrike" dirty="0">
                <a:solidFill>
                  <a:srgbClr val="006D48"/>
                </a:solidFill>
                <a:effectLst/>
                <a:latin typeface="Open Sans" panose="020B0606030504020204" pitchFamily="34" charset="0"/>
                <a:ea typeface="Open Sans" panose="020B0606030504020204" pitchFamily="34" charset="0"/>
                <a:cs typeface="Open Sans" panose="020B0606030504020204" pitchFamily="34" charset="0"/>
                <a:hlinkClick r:id="rId3"/>
              </a:rPr>
              <a:t>clinicaltrials.gov</a:t>
            </a: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 as of November 11, 2024.</a:t>
            </a:r>
          </a:p>
          <a:p>
            <a:pPr marL="228600" marR="0" lvl="0" indent="-228600" algn="l" defTabSz="914400" rtl="0" eaLnBrk="1" fontAlgn="auto" latinLnBrk="0" hangingPunct="1">
              <a:lnSpc>
                <a:spcPct val="100000"/>
              </a:lnSpc>
              <a:spcBef>
                <a:spcPts val="0"/>
              </a:spcBef>
              <a:spcAft>
                <a:spcPts val="0"/>
              </a:spcAft>
              <a:buClrTx/>
              <a:buSzTx/>
              <a:buFont typeface="+mj-lt"/>
              <a:buAutoNum type="alphaLcPeriod" startAt="3"/>
              <a:tabLst/>
              <a:defRPr/>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All required AANrh74 antibody titers &lt;1:400.</a:t>
            </a:r>
          </a:p>
          <a:p>
            <a:r>
              <a:rPr lang="en-US" dirty="0">
                <a:latin typeface="Open Sans" panose="020B0606030504020204" pitchFamily="34" charset="0"/>
                <a:ea typeface="Open Sans" panose="020B0606030504020204" pitchFamily="34" charset="0"/>
                <a:cs typeface="Open Sans" panose="020B0606030504020204" pitchFamily="34" charset="0"/>
              </a:rPr>
              <a:t>9.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Mendell JR, Shieh PB, McDonald CM, et al. Expression of SRP-9001 dystrophin and stabilization of motor function up to 2 years post-treatment with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delandistrogene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moxeparvovec</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gene therapy in individuals with Duchenne muscular dystrophy.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Front Cell Dev Biol</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2023;11:1167762.</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D10B11DF-74F1-7B48-2D24-CCC232865C64}"/>
              </a:ext>
            </a:extLst>
          </p:cNvPr>
          <p:cNvSpPr>
            <a:spLocks noGrp="1"/>
          </p:cNvSpPr>
          <p:nvPr>
            <p:ph type="sldNum" sz="quarter" idx="5"/>
          </p:nvPr>
        </p:nvSpPr>
        <p:spPr/>
        <p:txBody>
          <a:bodyPr/>
          <a:lstStyle/>
          <a:p>
            <a:fld id="{64D1775A-D711-5040-9919-B5FE8BAA6A46}" type="slidenum">
              <a:rPr lang="en-US" smtClean="0"/>
              <a:t>16</a:t>
            </a:fld>
            <a:endParaRPr lang="en-US"/>
          </a:p>
        </p:txBody>
      </p:sp>
    </p:spTree>
    <p:extLst>
      <p:ext uri="{BB962C8B-B14F-4D97-AF65-F5344CB8AC3E}">
        <p14:creationId xmlns:p14="http://schemas.microsoft.com/office/powerpoint/2010/main" val="3957863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E5BC8-7731-3A59-F237-4C82E580E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6D7276-37E1-C8B2-A7F5-F7FD4B12D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D981A-0E2F-5197-FC73-305D7610C7EA}"/>
              </a:ext>
            </a:extLst>
          </p:cNvPr>
          <p:cNvSpPr>
            <a:spLocks noGrp="1"/>
          </p:cNvSpPr>
          <p:nvPr>
            <p:ph type="body" idx="1"/>
          </p:nvPr>
        </p:nvSpPr>
        <p:spPr/>
        <p:txBody>
          <a:bodyPr/>
          <a:lstStyle/>
          <a:p>
            <a:pPr marL="228600" indent="-228600" algn="l">
              <a:buAutoNum type="alphaLcPeriod"/>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As indicated in </a:t>
            </a:r>
            <a:r>
              <a:rPr lang="en-US" b="0" i="0" u="none" strike="noStrike" dirty="0">
                <a:solidFill>
                  <a:srgbClr val="006D48"/>
                </a:solidFill>
                <a:effectLst/>
                <a:latin typeface="Open Sans" panose="020B0606030504020204" pitchFamily="34" charset="0"/>
                <a:ea typeface="Open Sans" panose="020B0606030504020204" pitchFamily="34" charset="0"/>
                <a:cs typeface="Open Sans" panose="020B0606030504020204" pitchFamily="34" charset="0"/>
                <a:hlinkClick r:id="rId3"/>
              </a:rPr>
              <a:t>clinicaltrials.gov</a:t>
            </a: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 as of November 11, 2024.</a:t>
            </a:r>
          </a:p>
          <a:p>
            <a:pPr marL="228600" marR="0" lvl="0" indent="-228600" algn="l" defTabSz="914400" rtl="0" eaLnBrk="1" fontAlgn="auto" latinLnBrk="0" hangingPunct="1">
              <a:lnSpc>
                <a:spcPct val="100000"/>
              </a:lnSpc>
              <a:spcBef>
                <a:spcPts val="0"/>
              </a:spcBef>
              <a:spcAft>
                <a:spcPts val="0"/>
              </a:spcAft>
              <a:buClrTx/>
              <a:buSzTx/>
              <a:buFont typeface="+mj-lt"/>
              <a:buAutoNum type="alphaLcPeriod" startAt="3"/>
              <a:tabLst/>
              <a:defRPr/>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All required AANrh74 antibody titers &lt;1:400.</a:t>
            </a:r>
          </a:p>
          <a:p>
            <a:r>
              <a:rPr lang="en-US" dirty="0">
                <a:latin typeface="Open Sans" panose="020B0606030504020204" pitchFamily="34" charset="0"/>
                <a:ea typeface="Open Sans" panose="020B0606030504020204" pitchFamily="34" charset="0"/>
                <a:cs typeface="Open Sans" panose="020B0606030504020204" pitchFamily="34" charset="0"/>
              </a:rPr>
              <a:t>*</a:t>
            </a:r>
            <a:r>
              <a:rPr lang="en-US" sz="1200" b="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retrieved from: fda.gov/vaccines-blood-biologics/tissue-tissue-products/</a:t>
            </a:r>
            <a:r>
              <a:rPr lang="en-US" sz="1200" b="0" i="0" kern="1200" dirty="0" err="1">
                <a:solidFill>
                  <a:schemeClr val="dk1"/>
                </a:solidFill>
                <a:effectLst/>
                <a:latin typeface="Open Sans" panose="020B0606030504020204" pitchFamily="34" charset="0"/>
                <a:ea typeface="Open Sans" panose="020B0606030504020204" pitchFamily="34" charset="0"/>
                <a:cs typeface="Open Sans" panose="020B0606030504020204" pitchFamily="34" charset="0"/>
              </a:rPr>
              <a:t>elevidys</a:t>
            </a:r>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10.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Zaidman CM, Proud CM, McDonald CM, et al.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Delandistrogene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moxeparvovec</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gene therapy in ambulatory patients (aged ≥4 to &lt;8 Years) with Duchenne muscular dystrophy: 1-year interim results from study SRP-9001-103 (ENDEAVOR).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Ann Neurol</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2023;94(5):955-968.</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4636ACE6-9E13-9CC5-34C5-113DEEF550F9}"/>
              </a:ext>
            </a:extLst>
          </p:cNvPr>
          <p:cNvSpPr>
            <a:spLocks noGrp="1"/>
          </p:cNvSpPr>
          <p:nvPr>
            <p:ph type="sldNum" sz="quarter" idx="5"/>
          </p:nvPr>
        </p:nvSpPr>
        <p:spPr/>
        <p:txBody>
          <a:bodyPr/>
          <a:lstStyle/>
          <a:p>
            <a:fld id="{64D1775A-D711-5040-9919-B5FE8BAA6A46}" type="slidenum">
              <a:rPr lang="en-US" smtClean="0"/>
              <a:t>17</a:t>
            </a:fld>
            <a:endParaRPr lang="en-US"/>
          </a:p>
        </p:txBody>
      </p:sp>
    </p:spTree>
    <p:extLst>
      <p:ext uri="{BB962C8B-B14F-4D97-AF65-F5344CB8AC3E}">
        <p14:creationId xmlns:p14="http://schemas.microsoft.com/office/powerpoint/2010/main" val="3690969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D41CF-B6CA-B085-4611-56E271037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F1849-797E-446D-890C-E41323898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34C4CD-8F35-B959-6CD2-FA93B54FBCED}"/>
              </a:ext>
            </a:extLst>
          </p:cNvPr>
          <p:cNvSpPr>
            <a:spLocks noGrp="1"/>
          </p:cNvSpPr>
          <p:nvPr>
            <p:ph type="body" idx="1"/>
          </p:nvPr>
        </p:nvSpPr>
        <p:spPr/>
        <p:txBody>
          <a:bodyPr/>
          <a:lstStyle/>
          <a:p>
            <a:pPr marL="228600" indent="-228600" algn="l">
              <a:buAutoNum type="alphaLcPeriod"/>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As indicated in </a:t>
            </a:r>
            <a:r>
              <a:rPr lang="en-US" b="0" i="0" u="none" strike="noStrike" dirty="0">
                <a:solidFill>
                  <a:srgbClr val="006D48"/>
                </a:solidFill>
                <a:effectLst/>
                <a:latin typeface="Open Sans" panose="020B0606030504020204" pitchFamily="34" charset="0"/>
                <a:ea typeface="Open Sans" panose="020B0606030504020204" pitchFamily="34" charset="0"/>
                <a:cs typeface="Open Sans" panose="020B0606030504020204" pitchFamily="34" charset="0"/>
                <a:hlinkClick r:id="rId3"/>
              </a:rPr>
              <a:t>clinicaltrials.gov</a:t>
            </a: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 as of November 11, 2024.</a:t>
            </a:r>
          </a:p>
          <a:p>
            <a:pPr marL="228600" marR="0" lvl="0" indent="-228600" algn="l" defTabSz="914400" rtl="0" eaLnBrk="1" fontAlgn="auto" latinLnBrk="0" hangingPunct="1">
              <a:lnSpc>
                <a:spcPct val="100000"/>
              </a:lnSpc>
              <a:spcBef>
                <a:spcPts val="0"/>
              </a:spcBef>
              <a:spcAft>
                <a:spcPts val="0"/>
              </a:spcAft>
              <a:buClrTx/>
              <a:buSzTx/>
              <a:buFont typeface="+mj-lt"/>
              <a:buAutoNum type="alphaLcPeriod" startAt="3"/>
              <a:tabLst/>
              <a:defRPr/>
            </a:pPr>
            <a:r>
              <a:rPr lang="en-US" b="0" i="0" dirty="0">
                <a:solidFill>
                  <a:srgbClr val="756B64"/>
                </a:solidFill>
                <a:effectLst/>
                <a:latin typeface="Open Sans" panose="020B0606030504020204" pitchFamily="34" charset="0"/>
                <a:ea typeface="Open Sans" panose="020B0606030504020204" pitchFamily="34" charset="0"/>
                <a:cs typeface="Open Sans" panose="020B0606030504020204" pitchFamily="34" charset="0"/>
              </a:rPr>
              <a:t>All required AANrh74 antibody titers &lt;1:400.</a:t>
            </a:r>
          </a:p>
          <a:p>
            <a:r>
              <a:rPr lang="en-US" dirty="0">
                <a:latin typeface="Open Sans" panose="020B0606030504020204" pitchFamily="34" charset="0"/>
                <a:ea typeface="Open Sans" panose="020B0606030504020204" pitchFamily="34" charset="0"/>
                <a:cs typeface="Open Sans" panose="020B0606030504020204" pitchFamily="34" charset="0"/>
              </a:rPr>
              <a:t>11.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Mendell JR,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Muntoni</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F, McDonald CM, et al. AAV gene therapy for Duchenne muscular dystrophy: the EMBARK phase 3 randomized trial.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Nat Med</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2025;31(1):332-341.</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1D571C49-073C-E248-3CAF-178AF92B1E9B}"/>
              </a:ext>
            </a:extLst>
          </p:cNvPr>
          <p:cNvSpPr>
            <a:spLocks noGrp="1"/>
          </p:cNvSpPr>
          <p:nvPr>
            <p:ph type="sldNum" sz="quarter" idx="5"/>
          </p:nvPr>
        </p:nvSpPr>
        <p:spPr/>
        <p:txBody>
          <a:bodyPr/>
          <a:lstStyle/>
          <a:p>
            <a:fld id="{64D1775A-D711-5040-9919-B5FE8BAA6A46}" type="slidenum">
              <a:rPr lang="en-US" smtClean="0"/>
              <a:t>18</a:t>
            </a:fld>
            <a:endParaRPr lang="en-US"/>
          </a:p>
        </p:txBody>
      </p:sp>
    </p:spTree>
    <p:extLst>
      <p:ext uri="{BB962C8B-B14F-4D97-AF65-F5344CB8AC3E}">
        <p14:creationId xmlns:p14="http://schemas.microsoft.com/office/powerpoint/2010/main" val="1446110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D24C4-CC87-8007-D470-5A5E7A7C7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8D9B0-B28D-D90D-FD63-84D0E4EC1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59724C-0C5B-0125-EF69-F3EFADA7E7C5}"/>
              </a:ext>
            </a:extLst>
          </p:cNvPr>
          <p:cNvSpPr>
            <a:spLocks noGrp="1"/>
          </p:cNvSpPr>
          <p:nvPr>
            <p:ph type="body" idx="1"/>
          </p:nvPr>
        </p:nvSpPr>
        <p:spPr/>
        <p:txBody>
          <a:bodyPr/>
          <a:lstStyle/>
          <a:p>
            <a:pPr marL="228600" indent="-228600" algn="l">
              <a:buAutoNum type="alphaLcPeriod"/>
            </a:pPr>
            <a:r>
              <a:rPr lang="en-US" b="0" i="0" dirty="0">
                <a:solidFill>
                  <a:srgbClr val="756B64"/>
                </a:solidFill>
                <a:effectLst/>
                <a:latin typeface="Open Sans" panose="020B0606030504020204" pitchFamily="34" charset="0"/>
              </a:rPr>
              <a:t>As indicated in </a:t>
            </a:r>
            <a:r>
              <a:rPr lang="en-US" b="0" i="0" u="none" strike="noStrike" dirty="0">
                <a:solidFill>
                  <a:srgbClr val="006D48"/>
                </a:solidFill>
                <a:effectLst/>
                <a:latin typeface="Open Sans" panose="020B0606030504020204" pitchFamily="34" charset="0"/>
                <a:hlinkClick r:id="rId3"/>
              </a:rPr>
              <a:t>clinicaltrials.gov</a:t>
            </a:r>
            <a:r>
              <a:rPr lang="en-US" b="0" i="0" dirty="0">
                <a:solidFill>
                  <a:srgbClr val="756B64"/>
                </a:solidFill>
                <a:effectLst/>
                <a:latin typeface="Open Sans" panose="020B0606030504020204" pitchFamily="34" charset="0"/>
              </a:rPr>
              <a:t> as of November 11, 2024.</a:t>
            </a:r>
          </a:p>
          <a:p>
            <a:pPr marL="228600" marR="0" lvl="0" indent="-228600" algn="l" defTabSz="914400" rtl="0" eaLnBrk="1" fontAlgn="auto" latinLnBrk="0" hangingPunct="1">
              <a:lnSpc>
                <a:spcPct val="100000"/>
              </a:lnSpc>
              <a:spcBef>
                <a:spcPts val="0"/>
              </a:spcBef>
              <a:spcAft>
                <a:spcPts val="0"/>
              </a:spcAft>
              <a:buClrTx/>
              <a:buSzTx/>
              <a:buFont typeface="+mj-lt"/>
              <a:buAutoNum type="alphaLcPeriod" startAt="3"/>
              <a:tabLst/>
              <a:defRPr/>
            </a:pPr>
            <a:r>
              <a:rPr lang="en-US" b="0" i="0" dirty="0">
                <a:solidFill>
                  <a:srgbClr val="756B64"/>
                </a:solidFill>
                <a:effectLst/>
                <a:latin typeface="Open Sans" panose="020B0606030504020204" pitchFamily="34" charset="0"/>
              </a:rPr>
              <a:t>All required AANrh74 antibody titers &lt;1:400.</a:t>
            </a:r>
          </a:p>
          <a:p>
            <a:endParaRPr lang="en-US" dirty="0"/>
          </a:p>
        </p:txBody>
      </p:sp>
      <p:sp>
        <p:nvSpPr>
          <p:cNvPr id="4" name="Slide Number Placeholder 3">
            <a:extLst>
              <a:ext uri="{FF2B5EF4-FFF2-40B4-BE49-F238E27FC236}">
                <a16:creationId xmlns:a16="http://schemas.microsoft.com/office/drawing/2014/main" id="{2AEDA0E9-D753-FAA2-8C80-54F5AC0A3043}"/>
              </a:ext>
            </a:extLst>
          </p:cNvPr>
          <p:cNvSpPr>
            <a:spLocks noGrp="1"/>
          </p:cNvSpPr>
          <p:nvPr>
            <p:ph type="sldNum" sz="quarter" idx="5"/>
          </p:nvPr>
        </p:nvSpPr>
        <p:spPr/>
        <p:txBody>
          <a:bodyPr/>
          <a:lstStyle/>
          <a:p>
            <a:fld id="{64D1775A-D711-5040-9919-B5FE8BAA6A46}" type="slidenum">
              <a:rPr lang="en-US" smtClean="0"/>
              <a:t>19</a:t>
            </a:fld>
            <a:endParaRPr lang="en-US"/>
          </a:p>
        </p:txBody>
      </p:sp>
    </p:spTree>
    <p:extLst>
      <p:ext uri="{BB962C8B-B14F-4D97-AF65-F5344CB8AC3E}">
        <p14:creationId xmlns:p14="http://schemas.microsoft.com/office/powerpoint/2010/main" val="3458619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D915D-DB55-B849-2C12-B11EF02ED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B0415-E652-750D-C252-9DAD05E4D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0C1FFD-A6A8-D0FE-E54C-14A9CE2A5410}"/>
              </a:ext>
            </a:extLst>
          </p:cNvPr>
          <p:cNvSpPr>
            <a:spLocks noGrp="1"/>
          </p:cNvSpPr>
          <p:nvPr>
            <p:ph type="body" idx="1"/>
          </p:nvPr>
        </p:nvSpPr>
        <p:spPr/>
        <p:txBody>
          <a:bodyPr/>
          <a:lstStyle/>
          <a:p>
            <a:pPr marL="228600" indent="-228600" algn="l">
              <a:buAutoNum type="alphaLcPeriod"/>
            </a:pPr>
            <a:r>
              <a:rPr lang="en-US" b="0" i="0" dirty="0">
                <a:solidFill>
                  <a:srgbClr val="756B64"/>
                </a:solidFill>
                <a:effectLst/>
                <a:latin typeface="Open Sans" panose="020B0606030504020204" pitchFamily="34" charset="0"/>
              </a:rPr>
              <a:t>As indicated in </a:t>
            </a:r>
            <a:r>
              <a:rPr lang="en-US" b="0" i="0" u="none" strike="noStrike" dirty="0">
                <a:solidFill>
                  <a:srgbClr val="006D48"/>
                </a:solidFill>
                <a:effectLst/>
                <a:latin typeface="Open Sans" panose="020B0606030504020204" pitchFamily="34" charset="0"/>
                <a:hlinkClick r:id="rId3"/>
              </a:rPr>
              <a:t>clinicaltrials.gov</a:t>
            </a:r>
            <a:r>
              <a:rPr lang="en-US" b="0" i="0" dirty="0">
                <a:solidFill>
                  <a:srgbClr val="756B64"/>
                </a:solidFill>
                <a:effectLst/>
                <a:latin typeface="Open Sans" panose="020B0606030504020204" pitchFamily="34" charset="0"/>
              </a:rPr>
              <a:t> as of November 11, 2024.</a:t>
            </a:r>
          </a:p>
          <a:p>
            <a:pPr marL="228600" marR="0" lvl="0" indent="-228600" algn="l" defTabSz="914400" rtl="0" eaLnBrk="1" fontAlgn="auto" latinLnBrk="0" hangingPunct="1">
              <a:lnSpc>
                <a:spcPct val="100000"/>
              </a:lnSpc>
              <a:spcBef>
                <a:spcPts val="0"/>
              </a:spcBef>
              <a:spcAft>
                <a:spcPts val="0"/>
              </a:spcAft>
              <a:buClrTx/>
              <a:buSzTx/>
              <a:buFont typeface="+mj-lt"/>
              <a:buAutoNum type="alphaLcPeriod" startAt="3"/>
              <a:tabLst/>
              <a:defRPr/>
            </a:pPr>
            <a:r>
              <a:rPr lang="en-US" b="0" i="0" dirty="0">
                <a:solidFill>
                  <a:srgbClr val="756B64"/>
                </a:solidFill>
                <a:effectLst/>
                <a:latin typeface="Open Sans" panose="020B0606030504020204" pitchFamily="34" charset="0"/>
              </a:rPr>
              <a:t>All required AANrh74 antibody titers &lt;1:400.</a:t>
            </a:r>
          </a:p>
          <a:p>
            <a:endParaRPr lang="en-US" dirty="0"/>
          </a:p>
        </p:txBody>
      </p:sp>
      <p:sp>
        <p:nvSpPr>
          <p:cNvPr id="4" name="Slide Number Placeholder 3">
            <a:extLst>
              <a:ext uri="{FF2B5EF4-FFF2-40B4-BE49-F238E27FC236}">
                <a16:creationId xmlns:a16="http://schemas.microsoft.com/office/drawing/2014/main" id="{57B44127-218B-BCF2-5F20-06E1B7DA2DEA}"/>
              </a:ext>
            </a:extLst>
          </p:cNvPr>
          <p:cNvSpPr>
            <a:spLocks noGrp="1"/>
          </p:cNvSpPr>
          <p:nvPr>
            <p:ph type="sldNum" sz="quarter" idx="5"/>
          </p:nvPr>
        </p:nvSpPr>
        <p:spPr/>
        <p:txBody>
          <a:bodyPr/>
          <a:lstStyle/>
          <a:p>
            <a:fld id="{64D1775A-D711-5040-9919-B5FE8BAA6A46}" type="slidenum">
              <a:rPr lang="en-US" smtClean="0"/>
              <a:t>20</a:t>
            </a:fld>
            <a:endParaRPr lang="en-US"/>
          </a:p>
        </p:txBody>
      </p:sp>
    </p:spTree>
    <p:extLst>
      <p:ext uri="{BB962C8B-B14F-4D97-AF65-F5344CB8AC3E}">
        <p14:creationId xmlns:p14="http://schemas.microsoft.com/office/powerpoint/2010/main" val="4069622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40A0A-14AC-34D3-95AF-4A82E6A4B0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0BA4D-C1CB-F87C-80C7-BD9E7304B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1F3A36-9DBC-3992-D48C-A8DA6CE53116}"/>
              </a:ext>
            </a:extLst>
          </p:cNvPr>
          <p:cNvSpPr>
            <a:spLocks noGrp="1"/>
          </p:cNvSpPr>
          <p:nvPr>
            <p:ph type="body" idx="1"/>
          </p:nvPr>
        </p:nvSpPr>
        <p:spPr/>
        <p:txBody>
          <a:bodyPr/>
          <a:lstStyle/>
          <a:p>
            <a:pPr algn="l">
              <a:buNone/>
            </a:pPr>
            <a:r>
              <a:rPr lang="en-US" b="0" i="0"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Abbreviations: DMD = Duchenne muscular dystrophy; LSM = least-squares mean; NCT = national clinical trial; NSAA = North Star Ambulatory Assessment; RCT = randomized controlled trial; ROB = risk of bias.</a:t>
            </a:r>
          </a:p>
          <a:p>
            <a:pPr algn="l">
              <a:buNone/>
            </a:pPr>
            <a:r>
              <a:rPr lang="en-US" b="0" i="0"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a. Pooling of 2 Class I outcomes shows a difference in NSAA scores at 48–52 </a:t>
            </a:r>
            <a:r>
              <a:rPr lang="en-US" b="0" i="0" dirty="0" err="1">
                <a:solidFill>
                  <a:srgbClr val="383330"/>
                </a:solidFill>
                <a:effectLst/>
                <a:latin typeface="Open Sans" panose="020B0606030504020204" pitchFamily="34" charset="0"/>
                <a:ea typeface="Open Sans" panose="020B0606030504020204" pitchFamily="34" charset="0"/>
                <a:cs typeface="Open Sans" panose="020B0606030504020204" pitchFamily="34" charset="0"/>
              </a:rPr>
              <a:t>wk</a:t>
            </a:r>
            <a:r>
              <a:rPr lang="en-US" b="0" i="0"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 between </a:t>
            </a:r>
            <a:r>
              <a:rPr lang="en-US" b="0" i="0" dirty="0" err="1">
                <a:solidFill>
                  <a:srgbClr val="383330"/>
                </a:solidFill>
                <a:effectLst/>
                <a:latin typeface="Open Sans" panose="020B0606030504020204" pitchFamily="34" charset="0"/>
                <a:ea typeface="Open Sans" panose="020B0606030504020204" pitchFamily="34" charset="0"/>
                <a:cs typeface="Open Sans" panose="020B0606030504020204" pitchFamily="34" charset="0"/>
              </a:rPr>
              <a:t>delandistrogene</a:t>
            </a:r>
            <a:r>
              <a:rPr lang="en-US" b="0" i="0"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err="1">
                <a:solidFill>
                  <a:srgbClr val="383330"/>
                </a:solidFill>
                <a:effectLst/>
                <a:latin typeface="Open Sans" panose="020B0606030504020204" pitchFamily="34" charset="0"/>
                <a:ea typeface="Open Sans" panose="020B0606030504020204" pitchFamily="34" charset="0"/>
                <a:cs typeface="Open Sans" panose="020B0606030504020204" pitchFamily="34" charset="0"/>
              </a:rPr>
              <a:t>moxeparvovec</a:t>
            </a:r>
            <a:r>
              <a:rPr lang="en-US" b="0" i="0"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 treatment and placebo of 0.69, with 95% CI -0.24 to 1.62, </a:t>
            </a:r>
            <a:r>
              <a:rPr lang="en-US" b="0" i="1"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I</a:t>
            </a:r>
            <a:r>
              <a:rPr lang="en-US" b="0" i="1" baseline="30000"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2</a:t>
            </a:r>
            <a:r>
              <a:rPr lang="en-US" b="0" i="0" dirty="0">
                <a:solidFill>
                  <a:srgbClr val="383330"/>
                </a:solidFill>
                <a:effectLst/>
                <a:latin typeface="Open Sans" panose="020B0606030504020204" pitchFamily="34" charset="0"/>
                <a:ea typeface="Open Sans" panose="020B0606030504020204" pitchFamily="34" charset="0"/>
                <a:cs typeface="Open Sans" panose="020B0606030504020204" pitchFamily="34" charset="0"/>
              </a:rPr>
              <a:t> = 20.</a:t>
            </a:r>
          </a:p>
          <a:p>
            <a:endParaRPr lang="en-US" dirty="0"/>
          </a:p>
        </p:txBody>
      </p:sp>
      <p:sp>
        <p:nvSpPr>
          <p:cNvPr id="4" name="Slide Number Placeholder 3">
            <a:extLst>
              <a:ext uri="{FF2B5EF4-FFF2-40B4-BE49-F238E27FC236}">
                <a16:creationId xmlns:a16="http://schemas.microsoft.com/office/drawing/2014/main" id="{5CB52368-0608-AFCB-4437-25122BEAAF51}"/>
              </a:ext>
            </a:extLst>
          </p:cNvPr>
          <p:cNvSpPr>
            <a:spLocks noGrp="1"/>
          </p:cNvSpPr>
          <p:nvPr>
            <p:ph type="sldNum" sz="quarter" idx="5"/>
          </p:nvPr>
        </p:nvSpPr>
        <p:spPr/>
        <p:txBody>
          <a:bodyPr/>
          <a:lstStyle/>
          <a:p>
            <a:fld id="{64D1775A-D711-5040-9919-B5FE8BAA6A46}" type="slidenum">
              <a:rPr lang="en-US" smtClean="0"/>
              <a:t>21</a:t>
            </a:fld>
            <a:endParaRPr lang="en-US"/>
          </a:p>
        </p:txBody>
      </p:sp>
    </p:spTree>
    <p:extLst>
      <p:ext uri="{BB962C8B-B14F-4D97-AF65-F5344CB8AC3E}">
        <p14:creationId xmlns:p14="http://schemas.microsoft.com/office/powerpoint/2010/main" val="3529642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22</a:t>
            </a:fld>
            <a:endParaRPr lang="en-US"/>
          </a:p>
        </p:txBody>
      </p:sp>
    </p:spTree>
    <p:extLst>
      <p:ext uri="{BB962C8B-B14F-4D97-AF65-F5344CB8AC3E}">
        <p14:creationId xmlns:p14="http://schemas.microsoft.com/office/powerpoint/2010/main" val="2809180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51BC4-DB06-C24A-5EC3-858B679BD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BFADA-A287-0F69-D78D-7C3C8213C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FFC7A-D7D6-5CBD-8CD5-46201DB1F5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62036C-6AB4-FA74-D5B6-7B0F644415B5}"/>
              </a:ext>
            </a:extLst>
          </p:cNvPr>
          <p:cNvSpPr>
            <a:spLocks noGrp="1"/>
          </p:cNvSpPr>
          <p:nvPr>
            <p:ph type="sldNum" sz="quarter" idx="5"/>
          </p:nvPr>
        </p:nvSpPr>
        <p:spPr/>
        <p:txBody>
          <a:bodyPr/>
          <a:lstStyle/>
          <a:p>
            <a:fld id="{64D1775A-D711-5040-9919-B5FE8BAA6A46}" type="slidenum">
              <a:rPr lang="en-US" smtClean="0"/>
              <a:t>23</a:t>
            </a:fld>
            <a:endParaRPr lang="en-US"/>
          </a:p>
        </p:txBody>
      </p:sp>
    </p:spTree>
    <p:extLst>
      <p:ext uri="{BB962C8B-B14F-4D97-AF65-F5344CB8AC3E}">
        <p14:creationId xmlns:p14="http://schemas.microsoft.com/office/powerpoint/2010/main" val="3038746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45908-04DB-1FE7-B8B9-0442744BD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1C0E5-2838-BEFC-44B0-F6BC1885F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5B63B-2794-AF3D-13BE-379685444E08}"/>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13.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Sarepta Therapeutics Shares Safety Update on ELEVIDYS. March 18, 2025. </a:t>
            </a:r>
            <a:r>
              <a:rPr lang="en-US" b="0" i="0" u="none" strike="noStrike" dirty="0">
                <a:solidFill>
                  <a:srgbClr val="006D48"/>
                </a:solidFill>
                <a:effectLst/>
                <a:latin typeface="Open Sans" panose="020B0606030504020204" pitchFamily="34" charset="0"/>
                <a:ea typeface="Open Sans" panose="020B0606030504020204" pitchFamily="34" charset="0"/>
                <a:cs typeface="Open Sans" panose="020B0606030504020204" pitchFamily="34" charset="0"/>
                <a:hlinkClick r:id="rId3"/>
              </a:rPr>
              <a:t>https://investorrelations.sarepta.com/static-files/0d505d91-6722-4528-aae0-1e99fcbc37e5</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1C6BE3AA-E1B6-365E-3A3B-5D45D8B66294}"/>
              </a:ext>
            </a:extLst>
          </p:cNvPr>
          <p:cNvSpPr>
            <a:spLocks noGrp="1"/>
          </p:cNvSpPr>
          <p:nvPr>
            <p:ph type="sldNum" sz="quarter" idx="5"/>
          </p:nvPr>
        </p:nvSpPr>
        <p:spPr/>
        <p:txBody>
          <a:bodyPr/>
          <a:lstStyle/>
          <a:p>
            <a:fld id="{64D1775A-D711-5040-9919-B5FE8BAA6A46}" type="slidenum">
              <a:rPr lang="en-US" smtClean="0"/>
              <a:t>24</a:t>
            </a:fld>
            <a:endParaRPr lang="en-US"/>
          </a:p>
        </p:txBody>
      </p:sp>
    </p:spTree>
    <p:extLst>
      <p:ext uri="{BB962C8B-B14F-4D97-AF65-F5344CB8AC3E}">
        <p14:creationId xmlns:p14="http://schemas.microsoft.com/office/powerpoint/2010/main" val="3526380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B06DA-CA2F-DD85-34F9-019338F8FC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948C44-A448-ECEB-F220-CEA2D871E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510F4-AE38-17D9-D080-B44205AA75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B6C4D2-DD6C-B97B-918D-05F4A2030F0F}"/>
              </a:ext>
            </a:extLst>
          </p:cNvPr>
          <p:cNvSpPr>
            <a:spLocks noGrp="1"/>
          </p:cNvSpPr>
          <p:nvPr>
            <p:ph type="sldNum" sz="quarter" idx="5"/>
          </p:nvPr>
        </p:nvSpPr>
        <p:spPr/>
        <p:txBody>
          <a:bodyPr/>
          <a:lstStyle/>
          <a:p>
            <a:fld id="{64D1775A-D711-5040-9919-B5FE8BAA6A46}" type="slidenum">
              <a:rPr lang="en-US" smtClean="0"/>
              <a:t>25</a:t>
            </a:fld>
            <a:endParaRPr lang="en-US"/>
          </a:p>
        </p:txBody>
      </p:sp>
    </p:spTree>
    <p:extLst>
      <p:ext uri="{BB962C8B-B14F-4D97-AF65-F5344CB8AC3E}">
        <p14:creationId xmlns:p14="http://schemas.microsoft.com/office/powerpoint/2010/main" val="1286926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26</a:t>
            </a:fld>
            <a:endParaRPr lang="en-US"/>
          </a:p>
        </p:txBody>
      </p:sp>
    </p:spTree>
    <p:extLst>
      <p:ext uri="{BB962C8B-B14F-4D97-AF65-F5344CB8AC3E}">
        <p14:creationId xmlns:p14="http://schemas.microsoft.com/office/powerpoint/2010/main" val="2309708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27</a:t>
            </a:fld>
            <a:endParaRPr lang="en-US"/>
          </a:p>
        </p:txBody>
      </p:sp>
    </p:spTree>
    <p:extLst>
      <p:ext uri="{BB962C8B-B14F-4D97-AF65-F5344CB8AC3E}">
        <p14:creationId xmlns:p14="http://schemas.microsoft.com/office/powerpoint/2010/main" val="5602172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4.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Marks P. In: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CfBEa</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Research, editor.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Center Director Decisional Memo: BLA 125781/AMENDMENT 34, ELEVIDYS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2024.</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fld id="{64D1775A-D711-5040-9919-B5FE8BAA6A46}" type="slidenum">
              <a:rPr lang="en-US" smtClean="0"/>
              <a:t>28</a:t>
            </a:fld>
            <a:endParaRPr lang="en-US"/>
          </a:p>
        </p:txBody>
      </p:sp>
    </p:spTree>
    <p:extLst>
      <p:ext uri="{BB962C8B-B14F-4D97-AF65-F5344CB8AC3E}">
        <p14:creationId xmlns:p14="http://schemas.microsoft.com/office/powerpoint/2010/main" val="583045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29</a:t>
            </a:fld>
            <a:endParaRPr lang="en-US"/>
          </a:p>
        </p:txBody>
      </p:sp>
    </p:spTree>
    <p:extLst>
      <p:ext uri="{BB962C8B-B14F-4D97-AF65-F5344CB8AC3E}">
        <p14:creationId xmlns:p14="http://schemas.microsoft.com/office/powerpoint/2010/main" val="1954420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30</a:t>
            </a:fld>
            <a:endParaRPr lang="en-US"/>
          </a:p>
        </p:txBody>
      </p:sp>
    </p:spTree>
    <p:extLst>
      <p:ext uri="{BB962C8B-B14F-4D97-AF65-F5344CB8AC3E}">
        <p14:creationId xmlns:p14="http://schemas.microsoft.com/office/powerpoint/2010/main" val="3232872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31</a:t>
            </a:fld>
            <a:endParaRPr lang="en-US"/>
          </a:p>
        </p:txBody>
      </p:sp>
    </p:spTree>
    <p:extLst>
      <p:ext uri="{BB962C8B-B14F-4D97-AF65-F5344CB8AC3E}">
        <p14:creationId xmlns:p14="http://schemas.microsoft.com/office/powerpoint/2010/main" val="4291255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D6981-3863-9E05-8707-800A38257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9EB07-937E-2078-B406-37A7A8BBF1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8ED05D-58C0-0A92-200A-8BFD3E8A66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D8D19A-B0CD-AA07-8628-CC9723DB73FB}"/>
              </a:ext>
            </a:extLst>
          </p:cNvPr>
          <p:cNvSpPr>
            <a:spLocks noGrp="1"/>
          </p:cNvSpPr>
          <p:nvPr>
            <p:ph type="sldNum" sz="quarter" idx="5"/>
          </p:nvPr>
        </p:nvSpPr>
        <p:spPr/>
        <p:txBody>
          <a:bodyPr/>
          <a:lstStyle/>
          <a:p>
            <a:fld id="{64D1775A-D711-5040-9919-B5FE8BAA6A46}" type="slidenum">
              <a:rPr lang="en-US" smtClean="0"/>
              <a:t>32</a:t>
            </a:fld>
            <a:endParaRPr lang="en-US"/>
          </a:p>
        </p:txBody>
      </p:sp>
    </p:spTree>
    <p:extLst>
      <p:ext uri="{BB962C8B-B14F-4D97-AF65-F5344CB8AC3E}">
        <p14:creationId xmlns:p14="http://schemas.microsoft.com/office/powerpoint/2010/main" val="1557324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7B48F-3137-4AA8-93F7-CDD86677F6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683BB0-46E9-3AFF-2851-D1946930B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E773B1-4C96-337D-ACD3-AD8F987FD652}"/>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17.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Crossnohere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NL, Fischer R, Vroom E, Furlong P, Bridges JFP. A comparison of caregiver and patient preferences for treating Duchenne muscular dystrophy.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Patient</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2022;15(5):577-588.</a:t>
            </a: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18.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Paquin RS, Fischer R, Mansfield C, et al. Priorities when deciding on participation in early-phase gene therapy trials for Duchenne muscular dystrophy: a best-worst scaling experiment in caregivers and adult patients. </a:t>
            </a:r>
            <a:r>
              <a:rPr lang="en-US" b="0" i="1"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Orphanet</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J Rare Dis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2019;14(1):102.</a:t>
            </a: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19.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Brown V,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Merikle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E, Johnston K, Gooch K,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Audhya</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I, Lowes L. A qualitative study to understand the Duchenne muscular dystrophy experience from the parent/patient perspective.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J Patient Rep Outcomes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2023;7(1):129.</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2335E414-780F-B701-3AA7-FB7521BD7B31}"/>
              </a:ext>
            </a:extLst>
          </p:cNvPr>
          <p:cNvSpPr>
            <a:spLocks noGrp="1"/>
          </p:cNvSpPr>
          <p:nvPr>
            <p:ph type="sldNum" sz="quarter" idx="5"/>
          </p:nvPr>
        </p:nvSpPr>
        <p:spPr/>
        <p:txBody>
          <a:bodyPr/>
          <a:lstStyle/>
          <a:p>
            <a:fld id="{64D1775A-D711-5040-9919-B5FE8BAA6A46}" type="slidenum">
              <a:rPr lang="en-US" smtClean="0"/>
              <a:t>33</a:t>
            </a:fld>
            <a:endParaRPr lang="en-US"/>
          </a:p>
        </p:txBody>
      </p:sp>
    </p:spTree>
    <p:extLst>
      <p:ext uri="{BB962C8B-B14F-4D97-AF65-F5344CB8AC3E}">
        <p14:creationId xmlns:p14="http://schemas.microsoft.com/office/powerpoint/2010/main" val="2048967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8A96A-A03A-8797-E283-24B25B2B3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553CF8-3B5C-376E-03F4-4D6018B39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9D0F1E-0C66-31A5-A8C0-A860A1D61B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2ADF2C-FA09-539F-19EF-9AC87CE68DC1}"/>
              </a:ext>
            </a:extLst>
          </p:cNvPr>
          <p:cNvSpPr>
            <a:spLocks noGrp="1"/>
          </p:cNvSpPr>
          <p:nvPr>
            <p:ph type="sldNum" sz="quarter" idx="5"/>
          </p:nvPr>
        </p:nvSpPr>
        <p:spPr/>
        <p:txBody>
          <a:bodyPr/>
          <a:lstStyle/>
          <a:p>
            <a:fld id="{64D1775A-D711-5040-9919-B5FE8BAA6A46}" type="slidenum">
              <a:rPr lang="en-US" smtClean="0"/>
              <a:t>34</a:t>
            </a:fld>
            <a:endParaRPr lang="en-US"/>
          </a:p>
        </p:txBody>
      </p:sp>
    </p:spTree>
    <p:extLst>
      <p:ext uri="{BB962C8B-B14F-4D97-AF65-F5344CB8AC3E}">
        <p14:creationId xmlns:p14="http://schemas.microsoft.com/office/powerpoint/2010/main" val="2736944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3E73E-EDFD-2343-65E9-9E57AC315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651F9-C59F-3392-71BD-F56F895949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C2921C-7C5C-2E41-89B3-B84C55385BB3}"/>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20.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Sack BK, Herzog RW. Evading the immune response upon in vivo gene therapy with viral vectors.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Curr </a:t>
            </a:r>
            <a:r>
              <a:rPr lang="en-US" b="0" i="1"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Opin</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Mol Ther</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2009;11(5):493-503.</a:t>
            </a: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21.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Vrellaku</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B,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Sethw</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Hassan I, Howitt R, et al. A systematic review of immunosuppressive protocols used in AAV gene therapy for monogenic disorders.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Mol Ther</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2024;32(10):3220-3259.</a:t>
            </a: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1.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Gloss D, Moxley RT 3rd, Ashwal S, Oskoui M. Practice guideline update summary: corticosteroid treatment of Duchenne muscular dystrophy: report of the guideline development subcommittee of the American Academy of Neurology.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Neurology</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2016;86(5):465-472.</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172550A2-8B37-9B84-2D13-7E4426E6C212}"/>
              </a:ext>
            </a:extLst>
          </p:cNvPr>
          <p:cNvSpPr>
            <a:spLocks noGrp="1"/>
          </p:cNvSpPr>
          <p:nvPr>
            <p:ph type="sldNum" sz="quarter" idx="5"/>
          </p:nvPr>
        </p:nvSpPr>
        <p:spPr/>
        <p:txBody>
          <a:bodyPr/>
          <a:lstStyle/>
          <a:p>
            <a:fld id="{64D1775A-D711-5040-9919-B5FE8BAA6A46}" type="slidenum">
              <a:rPr lang="en-US" smtClean="0"/>
              <a:t>35</a:t>
            </a:fld>
            <a:endParaRPr lang="en-US"/>
          </a:p>
        </p:txBody>
      </p:sp>
    </p:spTree>
    <p:extLst>
      <p:ext uri="{BB962C8B-B14F-4D97-AF65-F5344CB8AC3E}">
        <p14:creationId xmlns:p14="http://schemas.microsoft.com/office/powerpoint/2010/main" val="26951935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F44B2-B8F0-5215-FF32-58B2CE7A2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80B4F-C4C1-0300-9B57-ECD63D518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39F427-BFF7-2ABD-E1CB-C3F45194D8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140B05-33E3-7436-7104-216F0B4223E8}"/>
              </a:ext>
            </a:extLst>
          </p:cNvPr>
          <p:cNvSpPr>
            <a:spLocks noGrp="1"/>
          </p:cNvSpPr>
          <p:nvPr>
            <p:ph type="sldNum" sz="quarter" idx="5"/>
          </p:nvPr>
        </p:nvSpPr>
        <p:spPr/>
        <p:txBody>
          <a:bodyPr/>
          <a:lstStyle/>
          <a:p>
            <a:fld id="{64D1775A-D711-5040-9919-B5FE8BAA6A46}" type="slidenum">
              <a:rPr lang="en-US" smtClean="0"/>
              <a:t>36</a:t>
            </a:fld>
            <a:endParaRPr lang="en-US"/>
          </a:p>
        </p:txBody>
      </p:sp>
    </p:spTree>
    <p:extLst>
      <p:ext uri="{BB962C8B-B14F-4D97-AF65-F5344CB8AC3E}">
        <p14:creationId xmlns:p14="http://schemas.microsoft.com/office/powerpoint/2010/main" val="34789438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0D038-837D-2D17-A223-F21D6CAF3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CF43E-7BEB-70E3-54EF-7E0368137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F267D-C166-F41A-E349-CFC0D2A5F235}"/>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9. Mendell JR, Shieh PB, McDonald CM, et al. Expression of SRP-9001 dystrophin and stabilization of motor function up to 2 years post-treatment with </a:t>
            </a:r>
            <a:r>
              <a:rPr lang="en-US" dirty="0" err="1">
                <a:latin typeface="Open Sans" panose="020B0606030504020204" pitchFamily="34" charset="0"/>
                <a:ea typeface="Open Sans" panose="020B0606030504020204" pitchFamily="34" charset="0"/>
                <a:cs typeface="Open Sans" panose="020B0606030504020204" pitchFamily="34" charset="0"/>
              </a:rPr>
              <a:t>delandistrogene</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dirty="0" err="1">
                <a:latin typeface="Open Sans" panose="020B0606030504020204" pitchFamily="34" charset="0"/>
                <a:ea typeface="Open Sans" panose="020B0606030504020204" pitchFamily="34" charset="0"/>
                <a:cs typeface="Open Sans" panose="020B0606030504020204" pitchFamily="34" charset="0"/>
              </a:rPr>
              <a:t>moxeparvovec</a:t>
            </a:r>
            <a:r>
              <a:rPr lang="en-US" dirty="0">
                <a:latin typeface="Open Sans" panose="020B0606030504020204" pitchFamily="34" charset="0"/>
                <a:ea typeface="Open Sans" panose="020B0606030504020204" pitchFamily="34" charset="0"/>
                <a:cs typeface="Open Sans" panose="020B0606030504020204" pitchFamily="34" charset="0"/>
              </a:rPr>
              <a:t> gene therapy in individuals with Duchenne muscular dystrophy. Front Cell Dev Biol. 2023;11:1167762.</a:t>
            </a:r>
          </a:p>
        </p:txBody>
      </p:sp>
      <p:sp>
        <p:nvSpPr>
          <p:cNvPr id="4" name="Slide Number Placeholder 3">
            <a:extLst>
              <a:ext uri="{FF2B5EF4-FFF2-40B4-BE49-F238E27FC236}">
                <a16:creationId xmlns:a16="http://schemas.microsoft.com/office/drawing/2014/main" id="{FB00B1B1-C90A-C6FC-764D-EC0F9C3C38A5}"/>
              </a:ext>
            </a:extLst>
          </p:cNvPr>
          <p:cNvSpPr>
            <a:spLocks noGrp="1"/>
          </p:cNvSpPr>
          <p:nvPr>
            <p:ph type="sldNum" sz="quarter" idx="5"/>
          </p:nvPr>
        </p:nvSpPr>
        <p:spPr/>
        <p:txBody>
          <a:bodyPr/>
          <a:lstStyle/>
          <a:p>
            <a:fld id="{64D1775A-D711-5040-9919-B5FE8BAA6A46}" type="slidenum">
              <a:rPr lang="en-US" smtClean="0"/>
              <a:t>37</a:t>
            </a:fld>
            <a:endParaRPr lang="en-US"/>
          </a:p>
        </p:txBody>
      </p:sp>
    </p:spTree>
    <p:extLst>
      <p:ext uri="{BB962C8B-B14F-4D97-AF65-F5344CB8AC3E}">
        <p14:creationId xmlns:p14="http://schemas.microsoft.com/office/powerpoint/2010/main" val="621834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A80E1-D792-77C4-2F31-E275392DA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E4B54-166E-C1B3-93AE-4593919ADD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51E0B-0764-2CE9-78D9-6B16312FAEF0}"/>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22.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Chamberlain JS, Robb M, Braun S, et al.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Microdystrophin</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expression as a surrogate endpoint for Duchenne muscular dystrophy clinical trials.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Hum Gene Ther</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2023;34(9-10):404-415.</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E64EC859-2165-DFE2-3309-58482EC2DE11}"/>
              </a:ext>
            </a:extLst>
          </p:cNvPr>
          <p:cNvSpPr>
            <a:spLocks noGrp="1"/>
          </p:cNvSpPr>
          <p:nvPr>
            <p:ph type="sldNum" sz="quarter" idx="5"/>
          </p:nvPr>
        </p:nvSpPr>
        <p:spPr/>
        <p:txBody>
          <a:bodyPr/>
          <a:lstStyle/>
          <a:p>
            <a:fld id="{64D1775A-D711-5040-9919-B5FE8BAA6A46}" type="slidenum">
              <a:rPr lang="en-US" smtClean="0"/>
              <a:t>38</a:t>
            </a:fld>
            <a:endParaRPr lang="en-US"/>
          </a:p>
        </p:txBody>
      </p:sp>
    </p:spTree>
    <p:extLst>
      <p:ext uri="{BB962C8B-B14F-4D97-AF65-F5344CB8AC3E}">
        <p14:creationId xmlns:p14="http://schemas.microsoft.com/office/powerpoint/2010/main" val="19671112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5C18F-BE4D-B4C9-9FB8-77E4B0BFD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1F8F2-2620-DA91-AF5B-C841FFEFB7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F6C53C-C791-A17C-87D0-6B6DC10A8D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AB2962-D140-DDC3-F88D-ABF96288E257}"/>
              </a:ext>
            </a:extLst>
          </p:cNvPr>
          <p:cNvSpPr>
            <a:spLocks noGrp="1"/>
          </p:cNvSpPr>
          <p:nvPr>
            <p:ph type="sldNum" sz="quarter" idx="5"/>
          </p:nvPr>
        </p:nvSpPr>
        <p:spPr/>
        <p:txBody>
          <a:bodyPr/>
          <a:lstStyle/>
          <a:p>
            <a:fld id="{64D1775A-D711-5040-9919-B5FE8BAA6A46}" type="slidenum">
              <a:rPr lang="en-US" smtClean="0"/>
              <a:t>39</a:t>
            </a:fld>
            <a:endParaRPr lang="en-US"/>
          </a:p>
        </p:txBody>
      </p:sp>
    </p:spTree>
    <p:extLst>
      <p:ext uri="{BB962C8B-B14F-4D97-AF65-F5344CB8AC3E}">
        <p14:creationId xmlns:p14="http://schemas.microsoft.com/office/powerpoint/2010/main" val="33485382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48944-DBFC-C62C-4C3F-E21E390C6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CF9D8-94FB-660E-CCCD-163CABCD6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9CA9E-DDD1-9762-3284-3640317CAF2D}"/>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23.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van de Velde NM,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Koeks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Z, Signorelli M, et al. Longitudinal assessment of creatine kinase, creatine/creatinine(ratio), and myostatin as monitoring biomarkers in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becker</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muscular dystrophy.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Neurology</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2023;100(9):e975-e984.</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C97F71F6-0033-CA3C-ABD8-23ACADF48DF2}"/>
              </a:ext>
            </a:extLst>
          </p:cNvPr>
          <p:cNvSpPr>
            <a:spLocks noGrp="1"/>
          </p:cNvSpPr>
          <p:nvPr>
            <p:ph type="sldNum" sz="quarter" idx="5"/>
          </p:nvPr>
        </p:nvSpPr>
        <p:spPr/>
        <p:txBody>
          <a:bodyPr/>
          <a:lstStyle/>
          <a:p>
            <a:fld id="{64D1775A-D711-5040-9919-B5FE8BAA6A46}" type="slidenum">
              <a:rPr lang="en-US" smtClean="0"/>
              <a:t>40</a:t>
            </a:fld>
            <a:endParaRPr lang="en-US"/>
          </a:p>
        </p:txBody>
      </p:sp>
    </p:spTree>
    <p:extLst>
      <p:ext uri="{BB962C8B-B14F-4D97-AF65-F5344CB8AC3E}">
        <p14:creationId xmlns:p14="http://schemas.microsoft.com/office/powerpoint/2010/main" val="24757961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EC48F-BC83-1BD7-6126-3EFB3CFC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8880E-B2C4-2E5F-DD75-BC7CC43809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4CA69-E2B8-1B94-0EF4-3EB098B767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0F9D27-39CE-0812-F7E6-63E83CE0AF59}"/>
              </a:ext>
            </a:extLst>
          </p:cNvPr>
          <p:cNvSpPr>
            <a:spLocks noGrp="1"/>
          </p:cNvSpPr>
          <p:nvPr>
            <p:ph type="sldNum" sz="quarter" idx="5"/>
          </p:nvPr>
        </p:nvSpPr>
        <p:spPr/>
        <p:txBody>
          <a:bodyPr/>
          <a:lstStyle/>
          <a:p>
            <a:fld id="{64D1775A-D711-5040-9919-B5FE8BAA6A46}" type="slidenum">
              <a:rPr lang="en-US" smtClean="0"/>
              <a:t>41</a:t>
            </a:fld>
            <a:endParaRPr lang="en-US"/>
          </a:p>
        </p:txBody>
      </p:sp>
    </p:spTree>
    <p:extLst>
      <p:ext uri="{BB962C8B-B14F-4D97-AF65-F5344CB8AC3E}">
        <p14:creationId xmlns:p14="http://schemas.microsoft.com/office/powerpoint/2010/main" val="5979413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8E1AE-98F3-0595-6F32-994ABDA1C5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C8B1D3-0B57-A4D2-3C2F-443D3A25E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65C4B2-B668-CE18-7608-4BD6D9E8BCF0}"/>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12. Zaidman CM, Goedeker NL, </a:t>
            </a:r>
            <a:r>
              <a:rPr lang="en-US" dirty="0" err="1">
                <a:latin typeface="Open Sans" panose="020B0606030504020204" pitchFamily="34" charset="0"/>
                <a:ea typeface="Open Sans" panose="020B0606030504020204" pitchFamily="34" charset="0"/>
                <a:cs typeface="Open Sans" panose="020B0606030504020204" pitchFamily="34" charset="0"/>
              </a:rPr>
              <a:t>Aqul</a:t>
            </a:r>
            <a:r>
              <a:rPr lang="en-US" dirty="0">
                <a:latin typeface="Open Sans" panose="020B0606030504020204" pitchFamily="34" charset="0"/>
                <a:ea typeface="Open Sans" panose="020B0606030504020204" pitchFamily="34" charset="0"/>
                <a:cs typeface="Open Sans" panose="020B0606030504020204" pitchFamily="34" charset="0"/>
              </a:rPr>
              <a:t> AA, et al. Management of select adverse events following </a:t>
            </a:r>
            <a:r>
              <a:rPr lang="en-US" dirty="0" err="1">
                <a:latin typeface="Open Sans" panose="020B0606030504020204" pitchFamily="34" charset="0"/>
                <a:ea typeface="Open Sans" panose="020B0606030504020204" pitchFamily="34" charset="0"/>
                <a:cs typeface="Open Sans" panose="020B0606030504020204" pitchFamily="34" charset="0"/>
              </a:rPr>
              <a:t>delandistrogene</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dirty="0" err="1">
                <a:latin typeface="Open Sans" panose="020B0606030504020204" pitchFamily="34" charset="0"/>
                <a:ea typeface="Open Sans" panose="020B0606030504020204" pitchFamily="34" charset="0"/>
                <a:cs typeface="Open Sans" panose="020B0606030504020204" pitchFamily="34" charset="0"/>
              </a:rPr>
              <a:t>moxeparvovec</a:t>
            </a:r>
            <a:r>
              <a:rPr lang="en-US" dirty="0">
                <a:latin typeface="Open Sans" panose="020B0606030504020204" pitchFamily="34" charset="0"/>
                <a:ea typeface="Open Sans" panose="020B0606030504020204" pitchFamily="34" charset="0"/>
                <a:cs typeface="Open Sans" panose="020B0606030504020204" pitchFamily="34" charset="0"/>
              </a:rPr>
              <a:t> gene therapy for patients with Duchenne muscular dystrophy. J </a:t>
            </a:r>
            <a:r>
              <a:rPr lang="en-US" dirty="0" err="1">
                <a:latin typeface="Open Sans" panose="020B0606030504020204" pitchFamily="34" charset="0"/>
                <a:ea typeface="Open Sans" panose="020B0606030504020204" pitchFamily="34" charset="0"/>
                <a:cs typeface="Open Sans" panose="020B0606030504020204" pitchFamily="34" charset="0"/>
              </a:rPr>
              <a:t>Neuromuscul</a:t>
            </a:r>
            <a:r>
              <a:rPr lang="en-US" dirty="0">
                <a:latin typeface="Open Sans" panose="020B0606030504020204" pitchFamily="34" charset="0"/>
                <a:ea typeface="Open Sans" panose="020B0606030504020204" pitchFamily="34" charset="0"/>
                <a:cs typeface="Open Sans" panose="020B0606030504020204" pitchFamily="34" charset="0"/>
              </a:rPr>
              <a:t> Dis. 2024;11(3):687-699.</a:t>
            </a:r>
          </a:p>
        </p:txBody>
      </p:sp>
      <p:sp>
        <p:nvSpPr>
          <p:cNvPr id="4" name="Slide Number Placeholder 3">
            <a:extLst>
              <a:ext uri="{FF2B5EF4-FFF2-40B4-BE49-F238E27FC236}">
                <a16:creationId xmlns:a16="http://schemas.microsoft.com/office/drawing/2014/main" id="{3F7A37DB-45D7-5854-3E41-E83B7FD5CC89}"/>
              </a:ext>
            </a:extLst>
          </p:cNvPr>
          <p:cNvSpPr>
            <a:spLocks noGrp="1"/>
          </p:cNvSpPr>
          <p:nvPr>
            <p:ph type="sldNum" sz="quarter" idx="5"/>
          </p:nvPr>
        </p:nvSpPr>
        <p:spPr/>
        <p:txBody>
          <a:bodyPr/>
          <a:lstStyle/>
          <a:p>
            <a:fld id="{64D1775A-D711-5040-9919-B5FE8BAA6A46}" type="slidenum">
              <a:rPr lang="en-US" smtClean="0"/>
              <a:t>42</a:t>
            </a:fld>
            <a:endParaRPr lang="en-US"/>
          </a:p>
        </p:txBody>
      </p:sp>
    </p:spTree>
    <p:extLst>
      <p:ext uri="{BB962C8B-B14F-4D97-AF65-F5344CB8AC3E}">
        <p14:creationId xmlns:p14="http://schemas.microsoft.com/office/powerpoint/2010/main" val="20259996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4BDFA-69E3-47D3-1195-19EF29D9F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0AFD9-2659-7BBF-7A45-E2E0257CE1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8C2F5-D338-6EDF-61A9-7E133648C7BD}"/>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24.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Klimchak AC, Sedita LE, Rodino-</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Klapac</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LR, et al. Assessing the value of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delandistrogene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moxeparvovec</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(SRP-9001) gene therapy in patients with Duchenne muscular dystrophy in the United States.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J Mark Access Health Pol</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2023;11(1):2216518.</a:t>
            </a:r>
          </a:p>
          <a:p>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25. Hamid OA, Hester DM,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Matesanz</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SE, et al. Equitable access of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delandistrogene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moxeparvovec</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for patients with Duchenne muscular dystrophy: a call for discussion.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Pediatr</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Neurol. 2024;159:33-34.</a:t>
            </a:r>
          </a:p>
          <a:p>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26. Veerapandiyan A, Connolly AM, Mathews KD, et al. Access to novel therapies for Duchenne muscular dystrophy—insights from expert treating physicians. Ann Child Neurol Soc. 2024;2(3):184-188.</a:t>
            </a:r>
          </a:p>
          <a:p>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27. Rind DM. The FDA and gene therapy for Duchenne muscular dystrophy. JAMA. 2024;331(20):1705-1706.</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B2D81768-5C4F-B14E-E746-46F4021AA108}"/>
              </a:ext>
            </a:extLst>
          </p:cNvPr>
          <p:cNvSpPr>
            <a:spLocks noGrp="1"/>
          </p:cNvSpPr>
          <p:nvPr>
            <p:ph type="sldNum" sz="quarter" idx="5"/>
          </p:nvPr>
        </p:nvSpPr>
        <p:spPr/>
        <p:txBody>
          <a:bodyPr/>
          <a:lstStyle/>
          <a:p>
            <a:fld id="{64D1775A-D711-5040-9919-B5FE8BAA6A46}" type="slidenum">
              <a:rPr lang="en-US" smtClean="0"/>
              <a:t>43</a:t>
            </a:fld>
            <a:endParaRPr lang="en-US"/>
          </a:p>
        </p:txBody>
      </p:sp>
    </p:spTree>
    <p:extLst>
      <p:ext uri="{BB962C8B-B14F-4D97-AF65-F5344CB8AC3E}">
        <p14:creationId xmlns:p14="http://schemas.microsoft.com/office/powerpoint/2010/main" val="4487740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44</a:t>
            </a:fld>
            <a:endParaRPr lang="en-US"/>
          </a:p>
        </p:txBody>
      </p:sp>
    </p:spTree>
    <p:extLst>
      <p:ext uri="{BB962C8B-B14F-4D97-AF65-F5344CB8AC3E}">
        <p14:creationId xmlns:p14="http://schemas.microsoft.com/office/powerpoint/2010/main" val="40499926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11FD-BFDE-F9F8-382F-D414BF0A1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37F1C-0E45-3FBA-2E04-4CE812768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3BCB60-FD6C-31FF-B9C8-A33FD250DE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E88210-5F51-443E-FD4C-318D74A23739}"/>
              </a:ext>
            </a:extLst>
          </p:cNvPr>
          <p:cNvSpPr>
            <a:spLocks noGrp="1"/>
          </p:cNvSpPr>
          <p:nvPr>
            <p:ph type="sldNum" sz="quarter" idx="5"/>
          </p:nvPr>
        </p:nvSpPr>
        <p:spPr/>
        <p:txBody>
          <a:bodyPr/>
          <a:lstStyle/>
          <a:p>
            <a:fld id="{64D1775A-D711-5040-9919-B5FE8BAA6A46}" type="slidenum">
              <a:rPr lang="en-US" smtClean="0"/>
              <a:t>45</a:t>
            </a:fld>
            <a:endParaRPr lang="en-US"/>
          </a:p>
        </p:txBody>
      </p:sp>
    </p:spTree>
    <p:extLst>
      <p:ext uri="{BB962C8B-B14F-4D97-AF65-F5344CB8AC3E}">
        <p14:creationId xmlns:p14="http://schemas.microsoft.com/office/powerpoint/2010/main" val="16277364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9C148-D471-3749-83C1-A53868017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6996E2-2254-504D-357F-ACD2B5B4DC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10941-6284-EE2F-6246-B6E17F2A000B}"/>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28. </a:t>
            </a:r>
            <a:r>
              <a:rPr lang="en-US" dirty="0" err="1">
                <a:latin typeface="Open Sans" panose="020B0606030504020204" pitchFamily="34" charset="0"/>
                <a:ea typeface="Open Sans" panose="020B0606030504020204" pitchFamily="34" charset="0"/>
                <a:cs typeface="Open Sans" panose="020B0606030504020204" pitchFamily="34" charset="0"/>
              </a:rPr>
              <a:t>Muhuri</a:t>
            </a:r>
            <a:r>
              <a:rPr lang="en-US" dirty="0">
                <a:latin typeface="Open Sans" panose="020B0606030504020204" pitchFamily="34" charset="0"/>
                <a:ea typeface="Open Sans" panose="020B0606030504020204" pitchFamily="34" charset="0"/>
                <a:cs typeface="Open Sans" panose="020B0606030504020204" pitchFamily="34" charset="0"/>
              </a:rPr>
              <a:t> M, Levy DI, Schulz M, McCarty D, Gao G. Durability of transgene expression after </a:t>
            </a:r>
            <a:r>
              <a:rPr lang="en-US" dirty="0" err="1">
                <a:latin typeface="Open Sans" panose="020B0606030504020204" pitchFamily="34" charset="0"/>
                <a:ea typeface="Open Sans" panose="020B0606030504020204" pitchFamily="34" charset="0"/>
                <a:cs typeface="Open Sans" panose="020B0606030504020204" pitchFamily="34" charset="0"/>
              </a:rPr>
              <a:t>rAAV</a:t>
            </a:r>
            <a:r>
              <a:rPr lang="en-US" dirty="0">
                <a:latin typeface="Open Sans" panose="020B0606030504020204" pitchFamily="34" charset="0"/>
                <a:ea typeface="Open Sans" panose="020B0606030504020204" pitchFamily="34" charset="0"/>
                <a:cs typeface="Open Sans" panose="020B0606030504020204" pitchFamily="34" charset="0"/>
              </a:rPr>
              <a:t> gene therapy. Mol Ther. 2022;30(4):1364-1380.</a:t>
            </a:r>
          </a:p>
        </p:txBody>
      </p:sp>
      <p:sp>
        <p:nvSpPr>
          <p:cNvPr id="4" name="Slide Number Placeholder 3">
            <a:extLst>
              <a:ext uri="{FF2B5EF4-FFF2-40B4-BE49-F238E27FC236}">
                <a16:creationId xmlns:a16="http://schemas.microsoft.com/office/drawing/2014/main" id="{FD1524A7-CED2-065D-E401-4A38607F6FAD}"/>
              </a:ext>
            </a:extLst>
          </p:cNvPr>
          <p:cNvSpPr>
            <a:spLocks noGrp="1"/>
          </p:cNvSpPr>
          <p:nvPr>
            <p:ph type="sldNum" sz="quarter" idx="5"/>
          </p:nvPr>
        </p:nvSpPr>
        <p:spPr/>
        <p:txBody>
          <a:bodyPr/>
          <a:lstStyle/>
          <a:p>
            <a:fld id="{64D1775A-D711-5040-9919-B5FE8BAA6A46}" type="slidenum">
              <a:rPr lang="en-US" smtClean="0"/>
              <a:t>46</a:t>
            </a:fld>
            <a:endParaRPr lang="en-US"/>
          </a:p>
        </p:txBody>
      </p:sp>
    </p:spTree>
    <p:extLst>
      <p:ext uri="{BB962C8B-B14F-4D97-AF65-F5344CB8AC3E}">
        <p14:creationId xmlns:p14="http://schemas.microsoft.com/office/powerpoint/2010/main" val="193183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F2D47-C7FA-9FFB-C016-27A5DBDF1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C5BBB-EC08-06C4-917F-13F50C7740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43358-C3D4-9034-D78E-102A9FFC75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F198B-457C-328B-93A2-4EF9A87255E8}"/>
              </a:ext>
            </a:extLst>
          </p:cNvPr>
          <p:cNvSpPr>
            <a:spLocks noGrp="1"/>
          </p:cNvSpPr>
          <p:nvPr>
            <p:ph type="sldNum" sz="quarter" idx="5"/>
          </p:nvPr>
        </p:nvSpPr>
        <p:spPr/>
        <p:txBody>
          <a:bodyPr/>
          <a:lstStyle/>
          <a:p>
            <a:fld id="{64D1775A-D711-5040-9919-B5FE8BAA6A46}" type="slidenum">
              <a:rPr lang="en-US" smtClean="0"/>
              <a:t>47</a:t>
            </a:fld>
            <a:endParaRPr lang="en-US"/>
          </a:p>
        </p:txBody>
      </p:sp>
    </p:spTree>
    <p:extLst>
      <p:ext uri="{BB962C8B-B14F-4D97-AF65-F5344CB8AC3E}">
        <p14:creationId xmlns:p14="http://schemas.microsoft.com/office/powerpoint/2010/main" val="35415850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93C40-861B-26BB-643A-201CEE1FA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FDFD30-6020-5C2F-9EE8-9F8CC27A6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ABCA0-8725-97F1-5C1B-2D3997544911}"/>
              </a:ext>
            </a:extLst>
          </p:cNvPr>
          <p:cNvSpPr>
            <a:spLocks noGrp="1"/>
          </p:cNvSpPr>
          <p:nvPr>
            <p:ph type="body" idx="1"/>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29.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Servais L, Yen K, Guridi M,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Lukawy</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J,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Vissière</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D,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Strijbos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P. Stride velocity 95th centile: insights into gaining regulatory qualification of the first wearable-derived digital endpoint for use in Duchenne muscular dystrophy trials.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J </a:t>
            </a:r>
            <a:r>
              <a:rPr lang="en-US" b="0" i="1"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Neuromuscul</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Dis</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2022;9(2):335-346.</a:t>
            </a: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30. </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Servais L,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Eggenspieler</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D, </a:t>
            </a:r>
            <a:r>
              <a:rPr lang="en-US" b="0" i="0" dirty="0" err="1">
                <a:solidFill>
                  <a:srgbClr val="333333"/>
                </a:solidFill>
                <a:effectLst/>
                <a:latin typeface="Open Sans" panose="020B0606030504020204" pitchFamily="34" charset="0"/>
                <a:ea typeface="Open Sans" panose="020B0606030504020204" pitchFamily="34" charset="0"/>
                <a:cs typeface="Open Sans" panose="020B0606030504020204" pitchFamily="34" charset="0"/>
              </a:rPr>
              <a:t>Poleur</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M, et al. First regulatory qualification of a digital primary endpoint to measure treatment efficacy in DMD. </a:t>
            </a:r>
            <a:r>
              <a:rPr lang="en-US" b="0" i="1"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Nat Med</a:t>
            </a:r>
            <a:r>
              <a:rPr lang="en-US" b="0" i="0" dirty="0">
                <a:solidFill>
                  <a:srgbClr val="333333"/>
                </a:solidFill>
                <a:effectLst/>
                <a:latin typeface="Open Sans" panose="020B0606030504020204" pitchFamily="34" charset="0"/>
                <a:ea typeface="Open Sans" panose="020B0606030504020204" pitchFamily="34" charset="0"/>
                <a:cs typeface="Open Sans" panose="020B0606030504020204" pitchFamily="34" charset="0"/>
              </a:rPr>
              <a:t>. 2023;29(10):2391-2392.</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1046BCE2-E2F9-B52C-B22F-10360B7E9418}"/>
              </a:ext>
            </a:extLst>
          </p:cNvPr>
          <p:cNvSpPr>
            <a:spLocks noGrp="1"/>
          </p:cNvSpPr>
          <p:nvPr>
            <p:ph type="sldNum" sz="quarter" idx="5"/>
          </p:nvPr>
        </p:nvSpPr>
        <p:spPr/>
        <p:txBody>
          <a:bodyPr/>
          <a:lstStyle/>
          <a:p>
            <a:fld id="{64D1775A-D711-5040-9919-B5FE8BAA6A46}" type="slidenum">
              <a:rPr lang="en-US" smtClean="0"/>
              <a:t>48</a:t>
            </a:fld>
            <a:endParaRPr lang="en-US"/>
          </a:p>
        </p:txBody>
      </p:sp>
    </p:spTree>
    <p:extLst>
      <p:ext uri="{BB962C8B-B14F-4D97-AF65-F5344CB8AC3E}">
        <p14:creationId xmlns:p14="http://schemas.microsoft.com/office/powerpoint/2010/main" val="27975752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C1790-E8DF-BA2A-E327-5BA26E738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9FE86-27F9-48CC-9613-08E88089E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A93A7-669F-E77C-54EB-637B085E7B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CC105C-512C-C4B2-1279-7AF070D48C08}"/>
              </a:ext>
            </a:extLst>
          </p:cNvPr>
          <p:cNvSpPr>
            <a:spLocks noGrp="1"/>
          </p:cNvSpPr>
          <p:nvPr>
            <p:ph type="sldNum" sz="quarter" idx="5"/>
          </p:nvPr>
        </p:nvSpPr>
        <p:spPr/>
        <p:txBody>
          <a:bodyPr/>
          <a:lstStyle/>
          <a:p>
            <a:fld id="{64D1775A-D711-5040-9919-B5FE8BAA6A46}" type="slidenum">
              <a:rPr lang="en-US" smtClean="0"/>
              <a:t>49</a:t>
            </a:fld>
            <a:endParaRPr lang="en-US"/>
          </a:p>
        </p:txBody>
      </p:sp>
    </p:spTree>
    <p:extLst>
      <p:ext uri="{BB962C8B-B14F-4D97-AF65-F5344CB8AC3E}">
        <p14:creationId xmlns:p14="http://schemas.microsoft.com/office/powerpoint/2010/main" val="4631377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50</a:t>
            </a:fld>
            <a:endParaRPr lang="en-US"/>
          </a:p>
        </p:txBody>
      </p:sp>
    </p:spTree>
    <p:extLst>
      <p:ext uri="{BB962C8B-B14F-4D97-AF65-F5344CB8AC3E}">
        <p14:creationId xmlns:p14="http://schemas.microsoft.com/office/powerpoint/2010/main" val="38766827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8E62859-B101-3B8F-9AA8-049C5F626F85}"/>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rcRect/>
          <a:stretch/>
        </p:blipFill>
        <p:spPr>
          <a:xfrm>
            <a:off x="19665897" y="11383884"/>
            <a:ext cx="4099190" cy="1869806"/>
          </a:xfrm>
          <a:prstGeom prst="rect">
            <a:avLst/>
          </a:prstGeom>
        </p:spPr>
      </p:pic>
      <p:sp>
        <p:nvSpPr>
          <p:cNvPr id="3" name="Subtitle 2"/>
          <p:cNvSpPr>
            <a:spLocks noGrp="1"/>
          </p:cNvSpPr>
          <p:nvPr>
            <p:ph type="subTitle" idx="1"/>
          </p:nvPr>
        </p:nvSpPr>
        <p:spPr>
          <a:xfrm>
            <a:off x="915988" y="7204076"/>
            <a:ext cx="22553612"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Footer Placeholder 7">
            <a:extLst>
              <a:ext uri="{FF2B5EF4-FFF2-40B4-BE49-F238E27FC236}">
                <a16:creationId xmlns:a16="http://schemas.microsoft.com/office/drawing/2014/main" id="{552BEC41-5BA6-7AFF-6DCE-AED387528E17}"/>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p:cNvSpPr>
            <a:spLocks noGrp="1"/>
          </p:cNvSpPr>
          <p:nvPr>
            <p:ph type="ctrTitle"/>
          </p:nvPr>
        </p:nvSpPr>
        <p:spPr>
          <a:xfrm>
            <a:off x="915988" y="2244726"/>
            <a:ext cx="22553612" cy="4613274"/>
          </a:xfrm>
        </p:spPr>
        <p:txBody>
          <a:bodyPr anchor="b">
            <a:normAutofit/>
          </a:bodyPr>
          <a:lstStyle>
            <a:lvl1pPr algn="ctr">
              <a:defRPr sz="12000">
                <a:solidFill>
                  <a:srgbClr val="08A842"/>
                </a:solidFill>
              </a:defRPr>
            </a:lvl1pPr>
          </a:lstStyle>
          <a:p>
            <a:r>
              <a:rPr lang="en-US"/>
              <a:t>Click to edit Master title style</a:t>
            </a:r>
            <a:endParaRPr lang="en-US" dirty="0"/>
          </a:p>
        </p:txBody>
      </p:sp>
    </p:spTree>
    <p:extLst>
      <p:ext uri="{BB962C8B-B14F-4D97-AF65-F5344CB8AC3E}">
        <p14:creationId xmlns:p14="http://schemas.microsoft.com/office/powerpoint/2010/main" val="5059644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E43A99FA-2508-9007-7BD3-1FDCF860CEE9}"/>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pic>
        <p:nvPicPr>
          <p:cNvPr id="6" name="Graphic 5" hidden="1">
            <a:extLst>
              <a:ext uri="{FF2B5EF4-FFF2-40B4-BE49-F238E27FC236}">
                <a16:creationId xmlns:a16="http://schemas.microsoft.com/office/drawing/2014/main" id="{392E1A56-FB06-4782-C7A0-C429071CB879}"/>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71250" y="-10915798"/>
            <a:ext cx="39502080" cy="39502080"/>
          </a:xfrm>
          <a:prstGeom prst="rect">
            <a:avLst/>
          </a:prstGeom>
        </p:spPr>
      </p:pic>
      <p:sp>
        <p:nvSpPr>
          <p:cNvPr id="5" name="Footer Placeholder 7">
            <a:extLst>
              <a:ext uri="{FF2B5EF4-FFF2-40B4-BE49-F238E27FC236}">
                <a16:creationId xmlns:a16="http://schemas.microsoft.com/office/drawing/2014/main" id="{0945E4E4-D458-AF03-F1D2-7AD05686DD4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Text Placeholder 2"/>
          <p:cNvSpPr>
            <a:spLocks noGrp="1"/>
          </p:cNvSpPr>
          <p:nvPr>
            <p:ph type="body" idx="1"/>
          </p:nvPr>
        </p:nvSpPr>
        <p:spPr>
          <a:xfrm>
            <a:off x="915988" y="9168064"/>
            <a:ext cx="18749909" cy="2788170"/>
          </a:xfrm>
        </p:spPr>
        <p:txBody>
          <a:bodyPr/>
          <a:lstStyle>
            <a:lvl1pPr marL="0" indent="0">
              <a:buNone/>
              <a:defRPr sz="4800">
                <a:solidFill>
                  <a:srgbClr val="008923"/>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US"/>
              <a:t>Click to edit Master text styles</a:t>
            </a:r>
          </a:p>
        </p:txBody>
      </p:sp>
      <p:sp>
        <p:nvSpPr>
          <p:cNvPr id="2" name="Title 1"/>
          <p:cNvSpPr>
            <a:spLocks noGrp="1"/>
          </p:cNvSpPr>
          <p:nvPr>
            <p:ph type="title"/>
          </p:nvPr>
        </p:nvSpPr>
        <p:spPr>
          <a:xfrm>
            <a:off x="915989" y="3419477"/>
            <a:ext cx="18767424" cy="5124916"/>
          </a:xfrm>
        </p:spPr>
        <p:txBody>
          <a:bodyPr anchor="b">
            <a:normAutofit/>
          </a:bodyPr>
          <a:lstStyle>
            <a:lvl1pPr>
              <a:defRPr sz="10000">
                <a:solidFill>
                  <a:schemeClr val="tx2"/>
                </a:solidFill>
              </a:defRPr>
            </a:lvl1pPr>
          </a:lstStyle>
          <a:p>
            <a:r>
              <a:rPr lang="en-US"/>
              <a:t>Click to edit Master title style</a:t>
            </a:r>
            <a:endParaRPr lang="en-US" dirty="0"/>
          </a:p>
        </p:txBody>
      </p:sp>
      <p:pic>
        <p:nvPicPr>
          <p:cNvPr id="7" name="Graphic 6">
            <a:extLst>
              <a:ext uri="{FF2B5EF4-FFF2-40B4-BE49-F238E27FC236}">
                <a16:creationId xmlns:a16="http://schemas.microsoft.com/office/drawing/2014/main" id="{1F2CA2DC-A67E-5B59-BC6F-5C9017CA22A1}"/>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19666889" y="11385337"/>
            <a:ext cx="4099191" cy="1869806"/>
          </a:xfrm>
          <a:prstGeom prst="rect">
            <a:avLst/>
          </a:prstGeom>
        </p:spPr>
      </p:pic>
    </p:spTree>
    <p:extLst>
      <p:ext uri="{BB962C8B-B14F-4D97-AF65-F5344CB8AC3E}">
        <p14:creationId xmlns:p14="http://schemas.microsoft.com/office/powerpoint/2010/main" val="25933831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760">
          <p15:clr>
            <a:srgbClr val="FBAE40"/>
          </p15:clr>
        </p15:guide>
        <p15:guide id="2" pos="768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hoto">
    <p:bg>
      <p:bgRef idx="1001">
        <a:schemeClr val="bg2"/>
      </p:bgRef>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0E5D9476-ED63-00CE-1702-4CF51D1FD647}"/>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20" name="Picture Placeholder 19">
            <a:extLst>
              <a:ext uri="{FF2B5EF4-FFF2-40B4-BE49-F238E27FC236}">
                <a16:creationId xmlns:a16="http://schemas.microsoft.com/office/drawing/2014/main" id="{8C80E2B6-3BCD-056D-5604-72F199723E7E}"/>
              </a:ext>
            </a:extLst>
          </p:cNvPr>
          <p:cNvSpPr>
            <a:spLocks noGrp="1"/>
          </p:cNvSpPr>
          <p:nvPr>
            <p:ph type="pic" sz="quarter" idx="12"/>
          </p:nvPr>
        </p:nvSpPr>
        <p:spPr>
          <a:xfrm>
            <a:off x="16009258" y="0"/>
            <a:ext cx="8377918" cy="8826500"/>
          </a:xfrm>
          <a:custGeom>
            <a:avLst/>
            <a:gdLst>
              <a:gd name="connsiteX0" fmla="*/ 0 w 8377918"/>
              <a:gd name="connsiteY0" fmla="*/ 0 h 8826500"/>
              <a:gd name="connsiteX1" fmla="*/ 8377918 w 8377918"/>
              <a:gd name="connsiteY1" fmla="*/ 0 h 8826500"/>
              <a:gd name="connsiteX2" fmla="*/ 8377918 w 8377918"/>
              <a:gd name="connsiteY2" fmla="*/ 8826500 h 8826500"/>
              <a:gd name="connsiteX3" fmla="*/ 264288 w 8377918"/>
              <a:gd name="connsiteY3" fmla="*/ 8826500 h 8826500"/>
              <a:gd name="connsiteX4" fmla="*/ 264290 w 8377918"/>
              <a:gd name="connsiteY4" fmla="*/ 8826483 h 8826500"/>
              <a:gd name="connsiteX5" fmla="*/ 1146 w 8377918"/>
              <a:gd name="connsiteY5" fmla="*/ 8563339 h 8826500"/>
              <a:gd name="connsiteX6" fmla="*/ 0 w 8377918"/>
              <a:gd name="connsiteY6" fmla="*/ 8563455 h 882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77918" h="8826500">
                <a:moveTo>
                  <a:pt x="0" y="0"/>
                </a:moveTo>
                <a:lnTo>
                  <a:pt x="8377918" y="0"/>
                </a:lnTo>
                <a:lnTo>
                  <a:pt x="8377918" y="8826500"/>
                </a:lnTo>
                <a:lnTo>
                  <a:pt x="264288" y="8826500"/>
                </a:lnTo>
                <a:lnTo>
                  <a:pt x="264290" y="8826483"/>
                </a:lnTo>
                <a:cubicBezTo>
                  <a:pt x="264290" y="8681153"/>
                  <a:pt x="146476" y="8563339"/>
                  <a:pt x="1146" y="8563339"/>
                </a:cubicBezTo>
                <a:lnTo>
                  <a:pt x="0" y="8563455"/>
                </a:lnTo>
                <a:close/>
              </a:path>
            </a:pathLst>
          </a:custGeom>
        </p:spPr>
        <p:txBody>
          <a:bodyPr wrap="square">
            <a:noAutofit/>
          </a:bodyPr>
          <a:lstStyle/>
          <a:p>
            <a:r>
              <a:rPr lang="en-US"/>
              <a:t>Click icon to add picture</a:t>
            </a:r>
            <a:endParaRPr lang="en-US" dirty="0"/>
          </a:p>
        </p:txBody>
      </p:sp>
      <p:pic>
        <p:nvPicPr>
          <p:cNvPr id="6" name="Graphic 5">
            <a:extLst>
              <a:ext uri="{FF2B5EF4-FFF2-40B4-BE49-F238E27FC236}">
                <a16:creationId xmlns:a16="http://schemas.microsoft.com/office/drawing/2014/main" id="{392E1A56-FB06-4782-C7A0-C429071CB879}"/>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3736226" y="-10924557"/>
            <a:ext cx="39502080" cy="39502080"/>
          </a:xfrm>
          <a:prstGeom prst="rect">
            <a:avLst/>
          </a:prstGeom>
        </p:spPr>
      </p:pic>
      <p:sp>
        <p:nvSpPr>
          <p:cNvPr id="5" name="Footer Placeholder 7">
            <a:extLst>
              <a:ext uri="{FF2B5EF4-FFF2-40B4-BE49-F238E27FC236}">
                <a16:creationId xmlns:a16="http://schemas.microsoft.com/office/drawing/2014/main" id="{35878609-12B0-C37E-8E6C-16439FAE335B}"/>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p:cNvSpPr>
            <a:spLocks noGrp="1"/>
          </p:cNvSpPr>
          <p:nvPr>
            <p:ph type="title"/>
          </p:nvPr>
        </p:nvSpPr>
        <p:spPr>
          <a:xfrm>
            <a:off x="915988" y="3200400"/>
            <a:ext cx="14952661" cy="5338878"/>
          </a:xfrm>
        </p:spPr>
        <p:txBody>
          <a:bodyPr anchor="b">
            <a:normAutofit/>
          </a:bodyPr>
          <a:lstStyle>
            <a:lvl1pPr>
              <a:defRPr sz="1000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5989" y="9117624"/>
            <a:ext cx="14952660" cy="2569509"/>
          </a:xfrm>
        </p:spPr>
        <p:txBody>
          <a:bodyPr/>
          <a:lstStyle>
            <a:lvl1pPr marL="0" indent="0">
              <a:buNone/>
              <a:defRPr sz="4800">
                <a:solidFill>
                  <a:srgbClr val="008923"/>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9374354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736">
          <p15:clr>
            <a:srgbClr val="FBAE40"/>
          </p15:clr>
        </p15:guide>
        <p15:guide id="2" pos="768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Ref idx="1001">
        <a:schemeClr val="bg2"/>
      </p:bgRef>
    </p:bg>
    <p:spTree>
      <p:nvGrpSpPr>
        <p:cNvPr id="1" name=""/>
        <p:cNvGrpSpPr/>
        <p:nvPr/>
      </p:nvGrpSpPr>
      <p:grpSpPr>
        <a:xfrm>
          <a:off x="0" y="0"/>
          <a:ext cx="0" cy="0"/>
          <a:chOff x="0" y="0"/>
          <a:chExt cx="0" cy="0"/>
        </a:xfrm>
      </p:grpSpPr>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lvl1pPr>
              <a:defRPr>
                <a:solidFill>
                  <a:schemeClr val="tx2"/>
                </a:solidFill>
              </a:defRPr>
            </a:lvl1pPr>
          </a:lstStyle>
          <a:p>
            <a:r>
              <a:rPr lang="en-US"/>
              <a:t>Click to edit Master title style</a:t>
            </a:r>
            <a:endParaRPr lang="en-US" dirty="0"/>
          </a:p>
        </p:txBody>
      </p:sp>
      <p:pic>
        <p:nvPicPr>
          <p:cNvPr id="3" name="Graphic 2">
            <a:extLst>
              <a:ext uri="{FF2B5EF4-FFF2-40B4-BE49-F238E27FC236}">
                <a16:creationId xmlns:a16="http://schemas.microsoft.com/office/drawing/2014/main" id="{92DB1254-D4EC-AF98-E864-FAE8078A5559}"/>
              </a:ext>
            </a:extLst>
          </p:cNvPr>
          <p:cNvPicPr/>
          <p:nvPr userDrawn="1"/>
        </p:nvPicPr>
        <p:blipFill>
          <a:blip r:embed="rId2">
            <a:extLst>
              <a:ext uri="{96DAC541-7B7A-43D3-8B79-37D633B846F1}">
                <asvg:svgBlip xmlns:asvg="http://schemas.microsoft.com/office/drawing/2016/SVG/main" r:embed="rId3"/>
              </a:ext>
            </a:extLst>
          </a:blip>
          <a:srcRect/>
          <a:stretch/>
        </p:blipFill>
        <p:spPr>
          <a:xfrm>
            <a:off x="19665897" y="11383884"/>
            <a:ext cx="4099190" cy="1869806"/>
          </a:xfrm>
          <a:prstGeom prst="rect">
            <a:avLst/>
          </a:prstGeom>
        </p:spPr>
      </p:pic>
    </p:spTree>
    <p:extLst>
      <p:ext uri="{BB962C8B-B14F-4D97-AF65-F5344CB8AC3E}">
        <p14:creationId xmlns:p14="http://schemas.microsoft.com/office/powerpoint/2010/main" val="128263855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1"/>
        </a:solidFill>
        <a:effectLst/>
      </p:bgPr>
    </p:bg>
    <p:spTree>
      <p:nvGrpSpPr>
        <p:cNvPr id="1" name=""/>
        <p:cNvGrpSpPr/>
        <p:nvPr/>
      </p:nvGrpSpPr>
      <p:grpSpPr>
        <a:xfrm>
          <a:off x="0" y="0"/>
          <a:ext cx="0" cy="0"/>
          <a:chOff x="0" y="0"/>
          <a:chExt cx="0" cy="0"/>
        </a:xfrm>
      </p:grpSpPr>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lvl1pPr>
              <a:defRPr>
                <a:solidFill>
                  <a:schemeClr val="tx1"/>
                </a:solidFill>
              </a:defRPr>
            </a:lvl1pPr>
          </a:lstStyle>
          <a:p>
            <a:r>
              <a:rPr lang="en-US"/>
              <a:t>Click to edit Master title style</a:t>
            </a:r>
            <a:endParaRPr lang="en-US" dirty="0"/>
          </a:p>
        </p:txBody>
      </p:sp>
      <p:pic>
        <p:nvPicPr>
          <p:cNvPr id="7" name="Graphic 6">
            <a:extLst>
              <a:ext uri="{FF2B5EF4-FFF2-40B4-BE49-F238E27FC236}">
                <a16:creationId xmlns:a16="http://schemas.microsoft.com/office/drawing/2014/main" id="{71DC5247-1FB7-B127-18D0-32B014DBB6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0" cy="1869806"/>
          </a:xfrm>
          <a:prstGeom prst="rect">
            <a:avLst/>
          </a:prstGeom>
        </p:spPr>
      </p:pic>
    </p:spTree>
    <p:extLst>
      <p:ext uri="{BB962C8B-B14F-4D97-AF65-F5344CB8AC3E}">
        <p14:creationId xmlns:p14="http://schemas.microsoft.com/office/powerpoint/2010/main" val="104117180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4"/>
        </a:solidFill>
        <a:effectLst/>
      </p:bgPr>
    </p:bg>
    <p:spTree>
      <p:nvGrpSpPr>
        <p:cNvPr id="1" name=""/>
        <p:cNvGrpSpPr/>
        <p:nvPr/>
      </p:nvGrpSpPr>
      <p:grpSpPr>
        <a:xfrm>
          <a:off x="0" y="0"/>
          <a:ext cx="0" cy="0"/>
          <a:chOff x="0" y="0"/>
          <a:chExt cx="0" cy="0"/>
        </a:xfrm>
      </p:grpSpPr>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lvl1pPr>
              <a:defRPr>
                <a:solidFill>
                  <a:schemeClr val="tx1"/>
                </a:solidFill>
              </a:defRPr>
            </a:lvl1pPr>
          </a:lstStyle>
          <a:p>
            <a:r>
              <a:rPr lang="en-US"/>
              <a:t>Click to edit Master title style</a:t>
            </a:r>
            <a:endParaRPr lang="en-US" dirty="0"/>
          </a:p>
        </p:txBody>
      </p:sp>
      <p:pic>
        <p:nvPicPr>
          <p:cNvPr id="5" name="Graphic 4">
            <a:extLst>
              <a:ext uri="{FF2B5EF4-FFF2-40B4-BE49-F238E27FC236}">
                <a16:creationId xmlns:a16="http://schemas.microsoft.com/office/drawing/2014/main" id="{8550462C-FBF1-0AEF-419B-D2A43DE87D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0" cy="1869806"/>
          </a:xfrm>
          <a:prstGeom prst="rect">
            <a:avLst/>
          </a:prstGeom>
        </p:spPr>
      </p:pic>
    </p:spTree>
    <p:extLst>
      <p:ext uri="{BB962C8B-B14F-4D97-AF65-F5344CB8AC3E}">
        <p14:creationId xmlns:p14="http://schemas.microsoft.com/office/powerpoint/2010/main" val="250808998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2"/>
      </p:bgRef>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A144DD8-F664-A97C-CA2E-33CE7B912F81}"/>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p>
            <a:r>
              <a:rPr lang="en-US"/>
              <a:t>Click to edit Master title style</a:t>
            </a:r>
            <a:endParaRPr lang="en-US" dirty="0"/>
          </a:p>
        </p:txBody>
      </p:sp>
      <p:sp>
        <p:nvSpPr>
          <p:cNvPr id="3" name="TextBox 2">
            <a:extLst>
              <a:ext uri="{FF2B5EF4-FFF2-40B4-BE49-F238E27FC236}">
                <a16:creationId xmlns:a16="http://schemas.microsoft.com/office/drawing/2014/main" id="{C22227C7-DC21-3A56-A669-6489179223E3}"/>
              </a:ext>
            </a:extLst>
          </p:cNvPr>
          <p:cNvSpPr txBox="1"/>
          <p:nvPr userDrawn="1"/>
        </p:nvSpPr>
        <p:spPr>
          <a:xfrm>
            <a:off x="12801600" y="-3648456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1118022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A144DD8-F664-A97C-CA2E-33CE7B912F81}"/>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p>
            <a:r>
              <a:rPr lang="en-US"/>
              <a:t>Click to edit Master title style</a:t>
            </a:r>
            <a:endParaRPr lang="en-US" dirty="0"/>
          </a:p>
        </p:txBody>
      </p:sp>
    </p:spTree>
    <p:extLst>
      <p:ext uri="{BB962C8B-B14F-4D97-AF65-F5344CB8AC3E}">
        <p14:creationId xmlns:p14="http://schemas.microsoft.com/office/powerpoint/2010/main" val="204089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75C9F9F-8164-2EC6-D96E-51685734A1D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4" name="Footer Placeholder 7">
            <a:extLst>
              <a:ext uri="{FF2B5EF4-FFF2-40B4-BE49-F238E27FC236}">
                <a16:creationId xmlns:a16="http://schemas.microsoft.com/office/drawing/2014/main" id="{9AED78A1-8A44-8A0B-C2E7-077E58A6A6B2}"/>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Content Placeholder 2"/>
          <p:cNvSpPr>
            <a:spLocks noGrp="1"/>
          </p:cNvSpPr>
          <p:nvPr>
            <p:ph idx="1"/>
          </p:nvPr>
        </p:nvSpPr>
        <p:spPr/>
        <p:txBody>
          <a:bodyPr/>
          <a:lstStyle>
            <a:lvl1pPr>
              <a:buClr>
                <a:schemeClr val="accent1"/>
              </a:buClr>
              <a:defRPr>
                <a:solidFill>
                  <a:schemeClr val="tx2"/>
                </a:solidFill>
              </a:defRPr>
            </a:lvl1pPr>
            <a:lvl2pPr>
              <a:buClr>
                <a:schemeClr val="accent1"/>
              </a:buClr>
              <a:defRPr>
                <a:solidFill>
                  <a:schemeClr val="tx2"/>
                </a:solidFill>
              </a:defRPr>
            </a:lvl2pPr>
            <a:lvl3pPr>
              <a:buClr>
                <a:schemeClr val="accent1"/>
              </a:buClr>
              <a:defRPr>
                <a:solidFill>
                  <a:schemeClr val="tx2"/>
                </a:solidFill>
              </a:defRPr>
            </a:lvl3pPr>
            <a:lvl4pPr>
              <a:buClr>
                <a:schemeClr val="accent1"/>
              </a:buClr>
              <a:defRPr>
                <a:solidFill>
                  <a:schemeClr val="tx2"/>
                </a:solidFill>
              </a:defRPr>
            </a:lvl4pPr>
            <a:lvl5pPr>
              <a:buClr>
                <a:schemeClr val="accent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a:xfrm>
            <a:off x="915988" y="914400"/>
            <a:ext cx="22553612" cy="1955542"/>
          </a:xfrm>
        </p:spPr>
        <p:txBody>
          <a:bodyPr anchor="t"/>
          <a:lstStyle>
            <a:lvl1pPr>
              <a:defRPr>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892321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Ref idx="1001">
        <a:schemeClr val="bg1"/>
      </p:bgRef>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CBB6BD2-90FF-C33D-12F2-9F4F26CFE90A}"/>
              </a:ext>
            </a:extLst>
          </p:cNvPr>
          <p:cNvSpPr>
            <a:spLocks noGrp="1"/>
          </p:cNvSpPr>
          <p:nvPr>
            <p:ph type="pic" sz="quarter" idx="14"/>
          </p:nvPr>
        </p:nvSpPr>
        <p:spPr>
          <a:xfrm>
            <a:off x="16016287" y="0"/>
            <a:ext cx="8370888" cy="8839201"/>
          </a:xfrm>
          <a:custGeom>
            <a:avLst/>
            <a:gdLst>
              <a:gd name="connsiteX0" fmla="*/ 0 w 8370888"/>
              <a:gd name="connsiteY0" fmla="*/ 0 h 8839201"/>
              <a:gd name="connsiteX1" fmla="*/ 8370888 w 8370888"/>
              <a:gd name="connsiteY1" fmla="*/ 0 h 8839201"/>
              <a:gd name="connsiteX2" fmla="*/ 8370888 w 8370888"/>
              <a:gd name="connsiteY2" fmla="*/ 8839201 h 8839201"/>
              <a:gd name="connsiteX3" fmla="*/ 255600 w 8370888"/>
              <a:gd name="connsiteY3" fmla="*/ 8839201 h 8839201"/>
              <a:gd name="connsiteX4" fmla="*/ 250613 w 8370888"/>
              <a:gd name="connsiteY4" fmla="*/ 8789726 h 8839201"/>
              <a:gd name="connsiteX5" fmla="*/ 6750 w 8370888"/>
              <a:gd name="connsiteY5" fmla="*/ 8590972 h 8839201"/>
              <a:gd name="connsiteX6" fmla="*/ 0 w 8370888"/>
              <a:gd name="connsiteY6" fmla="*/ 8591653 h 883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70888" h="8839201">
                <a:moveTo>
                  <a:pt x="0" y="0"/>
                </a:moveTo>
                <a:lnTo>
                  <a:pt x="8370888" y="0"/>
                </a:lnTo>
                <a:lnTo>
                  <a:pt x="8370888" y="8839201"/>
                </a:lnTo>
                <a:lnTo>
                  <a:pt x="255600" y="8839201"/>
                </a:lnTo>
                <a:lnTo>
                  <a:pt x="250613" y="8789726"/>
                </a:lnTo>
                <a:cubicBezTo>
                  <a:pt x="227402" y="8676297"/>
                  <a:pt x="127041" y="8590972"/>
                  <a:pt x="6750" y="8590972"/>
                </a:cubicBezTo>
                <a:lnTo>
                  <a:pt x="0" y="8591653"/>
                </a:lnTo>
                <a:close/>
              </a:path>
            </a:pathLst>
          </a:custGeom>
        </p:spPr>
        <p:txBody>
          <a:bodyPr wrap="square">
            <a:noAutofit/>
          </a:bodyPr>
          <a:lstStyle/>
          <a:p>
            <a:r>
              <a:rPr lang="en-US"/>
              <a:t>Click icon to add picture</a:t>
            </a:r>
          </a:p>
        </p:txBody>
      </p:sp>
      <p:pic>
        <p:nvPicPr>
          <p:cNvPr id="7" name="Graphic 6">
            <a:extLst>
              <a:ext uri="{FF2B5EF4-FFF2-40B4-BE49-F238E27FC236}">
                <a16:creationId xmlns:a16="http://schemas.microsoft.com/office/drawing/2014/main" id="{55C8EBC2-E25A-1E76-E502-D4D234A8C45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5" name="Footer Placeholder 7">
            <a:extLst>
              <a:ext uri="{FF2B5EF4-FFF2-40B4-BE49-F238E27FC236}">
                <a16:creationId xmlns:a16="http://schemas.microsoft.com/office/drawing/2014/main" id="{2C9BB94E-8D0D-6516-98B0-8A2B63EEE28B}"/>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Content Placeholder 2"/>
          <p:cNvSpPr>
            <a:spLocks noGrp="1"/>
          </p:cNvSpPr>
          <p:nvPr>
            <p:ph sz="half" idx="1"/>
          </p:nvPr>
        </p:nvSpPr>
        <p:spPr>
          <a:xfrm>
            <a:off x="915988" y="3200400"/>
            <a:ext cx="14952662" cy="5362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64D03F0D-E00C-D3CB-E6AD-D760953C8711}"/>
              </a:ext>
            </a:extLst>
          </p:cNvPr>
          <p:cNvSpPr>
            <a:spLocks noGrp="1"/>
          </p:cNvSpPr>
          <p:nvPr>
            <p:ph sz="half" idx="13"/>
          </p:nvPr>
        </p:nvSpPr>
        <p:spPr>
          <a:xfrm>
            <a:off x="915988" y="9144000"/>
            <a:ext cx="14919960" cy="3651250"/>
          </a:xfrm>
        </p:spPr>
        <p:txBody>
          <a:bodyPr>
            <a:normAutofit/>
          </a:bodyPr>
          <a:lstStyle>
            <a:lvl1pPr marL="0" indent="0">
              <a:buNone/>
              <a:defRPr sz="4800"/>
            </a:lvl1pPr>
            <a:lvl2pPr marL="914400" indent="0">
              <a:buNone/>
              <a:defRPr sz="4000"/>
            </a:lvl2pPr>
            <a:lvl3pPr marL="1828800" indent="0">
              <a:buNone/>
              <a:defRPr sz="3200"/>
            </a:lvl3pPr>
            <a:lvl4pPr marL="2743200" indent="0">
              <a:buNone/>
              <a:defRPr sz="2800"/>
            </a:lvl4pPr>
            <a:lvl5pPr marL="36576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5" name="Graphic 14">
            <a:extLst>
              <a:ext uri="{FF2B5EF4-FFF2-40B4-BE49-F238E27FC236}">
                <a16:creationId xmlns:a16="http://schemas.microsoft.com/office/drawing/2014/main" id="{E32858D8-EA10-5824-0B05-6AED32E41A53}"/>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3735984" y="-10908698"/>
            <a:ext cx="39502080" cy="39502080"/>
          </a:xfrm>
          <a:prstGeom prst="rect">
            <a:avLst/>
          </a:prstGeom>
        </p:spPr>
      </p:pic>
      <p:sp>
        <p:nvSpPr>
          <p:cNvPr id="2" name="Title 1"/>
          <p:cNvSpPr>
            <a:spLocks noGrp="1"/>
          </p:cNvSpPr>
          <p:nvPr>
            <p:ph type="title"/>
          </p:nvPr>
        </p:nvSpPr>
        <p:spPr>
          <a:xfrm>
            <a:off x="915988" y="914400"/>
            <a:ext cx="14919960" cy="1981200"/>
          </a:xfrm>
        </p:spPr>
        <p:txBody>
          <a:bodyPr/>
          <a:lstStyle/>
          <a:p>
            <a:r>
              <a:rPr lang="en-US"/>
              <a:t>Click to edit Master title style</a:t>
            </a:r>
            <a:endParaRPr lang="en-US" dirty="0"/>
          </a:p>
        </p:txBody>
      </p:sp>
    </p:spTree>
    <p:extLst>
      <p:ext uri="{BB962C8B-B14F-4D97-AF65-F5344CB8AC3E}">
        <p14:creationId xmlns:p14="http://schemas.microsoft.com/office/powerpoint/2010/main" val="3008759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7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7F6B9C8-2D26-B60F-672E-E000565BE06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7" name="Footer Placeholder 7">
            <a:extLst>
              <a:ext uri="{FF2B5EF4-FFF2-40B4-BE49-F238E27FC236}">
                <a16:creationId xmlns:a16="http://schemas.microsoft.com/office/drawing/2014/main" id="{28018590-35ED-47D2-A84A-1CFDEE0EBC74}"/>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6" name="Content Placeholder 5"/>
          <p:cNvSpPr>
            <a:spLocks noGrp="1"/>
          </p:cNvSpPr>
          <p:nvPr>
            <p:ph sz="quarter" idx="4"/>
          </p:nvPr>
        </p:nvSpPr>
        <p:spPr>
          <a:xfrm>
            <a:off x="12345761" y="4885819"/>
            <a:ext cx="11103148" cy="6532841"/>
          </a:xfrm>
        </p:spPr>
        <p:txBody>
          <a:bodyPr/>
          <a:lstStyle>
            <a:lvl1pPr>
              <a:defRPr sz="5400"/>
            </a:lvl1pPr>
            <a:lvl2pPr>
              <a:defRPr sz="4400"/>
            </a:lvl2pPr>
            <a:lvl3pPr>
              <a:defRPr sz="36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15988" y="4885819"/>
            <a:ext cx="11136312" cy="7909431"/>
          </a:xfrm>
        </p:spPr>
        <p:txBody>
          <a:bodyPr/>
          <a:lstStyle>
            <a:lvl1pPr>
              <a:defRPr sz="5400"/>
            </a:lvl1pPr>
            <a:lvl2pPr>
              <a:defRPr sz="4400"/>
            </a:lvl2pPr>
            <a:lvl3pPr>
              <a:defRPr sz="36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34875" y="3200400"/>
            <a:ext cx="11134725" cy="120967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3" name="Text Placeholder 2"/>
          <p:cNvSpPr>
            <a:spLocks noGrp="1"/>
          </p:cNvSpPr>
          <p:nvPr>
            <p:ph type="body" idx="1"/>
          </p:nvPr>
        </p:nvSpPr>
        <p:spPr>
          <a:xfrm>
            <a:off x="915988" y="3200400"/>
            <a:ext cx="11136312" cy="120967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2" name="Title 1"/>
          <p:cNvSpPr>
            <a:spLocks noGrp="1"/>
          </p:cNvSpPr>
          <p:nvPr>
            <p:ph type="title"/>
          </p:nvPr>
        </p:nvSpPr>
        <p:spPr>
          <a:xfrm>
            <a:off x="915988" y="914400"/>
            <a:ext cx="22553612" cy="1950332"/>
          </a:xfrm>
        </p:spPr>
        <p:txBody>
          <a:bodyPr/>
          <a:lstStyle/>
          <a:p>
            <a:r>
              <a:rPr lang="en-US"/>
              <a:t>Click to edit Master title style</a:t>
            </a:r>
            <a:endParaRPr lang="en-US" dirty="0"/>
          </a:p>
        </p:txBody>
      </p:sp>
    </p:spTree>
    <p:extLst>
      <p:ext uri="{BB962C8B-B14F-4D97-AF65-F5344CB8AC3E}">
        <p14:creationId xmlns:p14="http://schemas.microsoft.com/office/powerpoint/2010/main" val="246786985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C207437-6432-58EC-C10C-618C3620406E}"/>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pic>
        <p:nvPicPr>
          <p:cNvPr id="7" name="Graphic 6">
            <a:extLst>
              <a:ext uri="{FF2B5EF4-FFF2-40B4-BE49-F238E27FC236}">
                <a16:creationId xmlns:a16="http://schemas.microsoft.com/office/drawing/2014/main" id="{464899B5-98F7-75AB-7E47-A3F10E104854}"/>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83760" y="-14885126"/>
            <a:ext cx="39502080" cy="39502080"/>
          </a:xfrm>
          <a:prstGeom prst="rect">
            <a:avLst/>
          </a:prstGeom>
        </p:spPr>
      </p:pic>
      <p:sp>
        <p:nvSpPr>
          <p:cNvPr id="3" name="Footer Placeholder 7">
            <a:extLst>
              <a:ext uri="{FF2B5EF4-FFF2-40B4-BE49-F238E27FC236}">
                <a16:creationId xmlns:a16="http://schemas.microsoft.com/office/drawing/2014/main" id="{B03E7C2C-EB5A-5456-D1B4-1E935F8FECC2}"/>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p:cNvSpPr>
            <a:spLocks noGrp="1"/>
          </p:cNvSpPr>
          <p:nvPr>
            <p:ph type="title"/>
          </p:nvPr>
        </p:nvSpPr>
        <p:spPr>
          <a:xfrm>
            <a:off x="915987" y="914400"/>
            <a:ext cx="18767425" cy="365759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4146627367"/>
      </p:ext>
    </p:extLst>
  </p:cSld>
  <p:clrMapOvr>
    <a:masterClrMapping/>
  </p:clrMapOvr>
  <p:extLst>
    <p:ext uri="{DCECCB84-F9BA-43D5-87BE-67443E8EF086}">
      <p15:sldGuideLst xmlns:p15="http://schemas.microsoft.com/office/powerpoint/2012/main">
        <p15:guide id="1" orient="horz"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1_Content with Caption">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72429DF-33FD-B475-FE23-AC1FEA525CE5}"/>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pic>
        <p:nvPicPr>
          <p:cNvPr id="10" name="Graphic 9">
            <a:extLst>
              <a:ext uri="{FF2B5EF4-FFF2-40B4-BE49-F238E27FC236}">
                <a16:creationId xmlns:a16="http://schemas.microsoft.com/office/drawing/2014/main" id="{EE4B168E-9DC3-E749-4F91-B0C87ED6679C}"/>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11376313" y="-14870696"/>
            <a:ext cx="39502080" cy="39502080"/>
          </a:xfrm>
          <a:prstGeom prst="rect">
            <a:avLst/>
          </a:prstGeom>
        </p:spPr>
      </p:pic>
      <p:sp>
        <p:nvSpPr>
          <p:cNvPr id="5" name="Footer Placeholder 7">
            <a:extLst>
              <a:ext uri="{FF2B5EF4-FFF2-40B4-BE49-F238E27FC236}">
                <a16:creationId xmlns:a16="http://schemas.microsoft.com/office/drawing/2014/main" id="{3AED08FA-D2A6-9F52-62BD-66033C81F492}"/>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Content Placeholder 2"/>
          <p:cNvSpPr>
            <a:spLocks noGrp="1"/>
          </p:cNvSpPr>
          <p:nvPr>
            <p:ph idx="1"/>
          </p:nvPr>
        </p:nvSpPr>
        <p:spPr>
          <a:xfrm>
            <a:off x="8633637" y="5124893"/>
            <a:ext cx="14647051" cy="6375186"/>
          </a:xfrm>
        </p:spPr>
        <p:txBody>
          <a:bodyPr/>
          <a:lstStyle>
            <a:lvl1pPr>
              <a:defRPr sz="6000"/>
            </a:lvl1pPr>
            <a:lvl2pPr>
              <a:defRPr sz="5400"/>
            </a:lvl2pPr>
            <a:lvl3pPr>
              <a:defRPr sz="4400"/>
            </a:lvl3pPr>
            <a:lvl4pPr>
              <a:defRPr sz="3600"/>
            </a:lvl4pPr>
            <a:lvl5pPr>
              <a:defRPr sz="36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5988" y="5143257"/>
            <a:ext cx="7319962" cy="7375425"/>
          </a:xfrm>
        </p:spPr>
        <p:txBody>
          <a:bodyPr>
            <a:normAutofit/>
          </a:bodyPr>
          <a:lstStyle>
            <a:lvl1pPr marL="0" indent="0">
              <a:buNone/>
              <a:defRPr sz="36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2" name="Title 1"/>
          <p:cNvSpPr>
            <a:spLocks noGrp="1"/>
          </p:cNvSpPr>
          <p:nvPr>
            <p:ph type="title"/>
          </p:nvPr>
        </p:nvSpPr>
        <p:spPr>
          <a:xfrm>
            <a:off x="915988" y="914400"/>
            <a:ext cx="7319962" cy="3700130"/>
          </a:xfrm>
        </p:spPr>
        <p:txBody>
          <a:bodyPr anchor="ctr" anchorCtr="0"/>
          <a:lstStyle>
            <a:lvl1pPr>
              <a:defRPr sz="6400"/>
            </a:lvl1pPr>
          </a:lstStyle>
          <a:p>
            <a:r>
              <a:rPr lang="en-US"/>
              <a:t>Click to edit Master title style</a:t>
            </a:r>
            <a:endParaRPr lang="en-US" dirty="0"/>
          </a:p>
        </p:txBody>
      </p:sp>
    </p:spTree>
    <p:extLst>
      <p:ext uri="{BB962C8B-B14F-4D97-AF65-F5344CB8AC3E}">
        <p14:creationId xmlns:p14="http://schemas.microsoft.com/office/powerpoint/2010/main" val="3494909588"/>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9C2C08C1-ECE8-56D1-CE38-C79910309069}"/>
              </a:ext>
            </a:extLst>
          </p:cNvPr>
          <p:cNvSpPr>
            <a:spLocks noGrp="1"/>
          </p:cNvSpPr>
          <p:nvPr>
            <p:ph type="pic" sz="quarter" idx="13"/>
          </p:nvPr>
        </p:nvSpPr>
        <p:spPr>
          <a:xfrm>
            <a:off x="8387541" y="1"/>
            <a:ext cx="15999634" cy="8836428"/>
          </a:xfrm>
          <a:custGeom>
            <a:avLst/>
            <a:gdLst>
              <a:gd name="connsiteX0" fmla="*/ 0 w 15999634"/>
              <a:gd name="connsiteY0" fmla="*/ 0 h 8836428"/>
              <a:gd name="connsiteX1" fmla="*/ 15999634 w 15999634"/>
              <a:gd name="connsiteY1" fmla="*/ 0 h 8836428"/>
              <a:gd name="connsiteX2" fmla="*/ 15999634 w 15999634"/>
              <a:gd name="connsiteY2" fmla="*/ 8836428 h 8836428"/>
              <a:gd name="connsiteX3" fmla="*/ 271328 w 15999634"/>
              <a:gd name="connsiteY3" fmla="*/ 8836428 h 8836428"/>
              <a:gd name="connsiteX4" fmla="*/ 271549 w 15999634"/>
              <a:gd name="connsiteY4" fmla="*/ 8835334 h 8836428"/>
              <a:gd name="connsiteX5" fmla="*/ 4299 w 15999634"/>
              <a:gd name="connsiteY5" fmla="*/ 8568084 h 8836428"/>
              <a:gd name="connsiteX6" fmla="*/ 0 w 15999634"/>
              <a:gd name="connsiteY6" fmla="*/ 8568517 h 883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99634" h="8836428">
                <a:moveTo>
                  <a:pt x="0" y="0"/>
                </a:moveTo>
                <a:lnTo>
                  <a:pt x="15999634" y="0"/>
                </a:lnTo>
                <a:lnTo>
                  <a:pt x="15999634" y="8836428"/>
                </a:lnTo>
                <a:lnTo>
                  <a:pt x="271328" y="8836428"/>
                </a:lnTo>
                <a:lnTo>
                  <a:pt x="271549" y="8835334"/>
                </a:lnTo>
                <a:cubicBezTo>
                  <a:pt x="271549" y="8687736"/>
                  <a:pt x="151897" y="8568084"/>
                  <a:pt x="4299" y="8568084"/>
                </a:cubicBezTo>
                <a:lnTo>
                  <a:pt x="0" y="8568517"/>
                </a:lnTo>
                <a:close/>
              </a:path>
            </a:pathLst>
          </a:custGeom>
        </p:spPr>
        <p:txBody>
          <a:bodyPr wrap="square">
            <a:noAutofit/>
          </a:bodyPr>
          <a:lstStyle/>
          <a:p>
            <a:r>
              <a:rPr lang="en-US"/>
              <a:t>Click icon to add picture</a:t>
            </a:r>
          </a:p>
        </p:txBody>
      </p:sp>
      <p:pic>
        <p:nvPicPr>
          <p:cNvPr id="8" name="Graphic 7">
            <a:extLst>
              <a:ext uri="{FF2B5EF4-FFF2-40B4-BE49-F238E27FC236}">
                <a16:creationId xmlns:a16="http://schemas.microsoft.com/office/drawing/2014/main" id="{787ECB94-7934-4166-75BC-AC929031C05E}"/>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1355420" y="-10920502"/>
            <a:ext cx="39502080" cy="39502080"/>
          </a:xfrm>
          <a:prstGeom prst="rect">
            <a:avLst/>
          </a:prstGeom>
        </p:spPr>
      </p:pic>
      <p:pic>
        <p:nvPicPr>
          <p:cNvPr id="11" name="Graphic 10">
            <a:extLst>
              <a:ext uri="{FF2B5EF4-FFF2-40B4-BE49-F238E27FC236}">
                <a16:creationId xmlns:a16="http://schemas.microsoft.com/office/drawing/2014/main" id="{8048E39C-BA19-E4EB-0C23-A8ABE58B70A7}"/>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19665897" y="11383884"/>
            <a:ext cx="4099191" cy="1869806"/>
          </a:xfrm>
          <a:prstGeom prst="rect">
            <a:avLst/>
          </a:prstGeom>
        </p:spPr>
      </p:pic>
      <p:sp>
        <p:nvSpPr>
          <p:cNvPr id="3" name="Footer Placeholder 7">
            <a:extLst>
              <a:ext uri="{FF2B5EF4-FFF2-40B4-BE49-F238E27FC236}">
                <a16:creationId xmlns:a16="http://schemas.microsoft.com/office/drawing/2014/main" id="{08A9D456-ECB4-00C1-BE84-FC7DF7370F55}"/>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9" name="Text Placeholder 3">
            <a:extLst>
              <a:ext uri="{FF2B5EF4-FFF2-40B4-BE49-F238E27FC236}">
                <a16:creationId xmlns:a16="http://schemas.microsoft.com/office/drawing/2014/main" id="{D5894E36-EC46-F25A-734E-736BA2368ABC}"/>
              </a:ext>
            </a:extLst>
          </p:cNvPr>
          <p:cNvSpPr>
            <a:spLocks noGrp="1"/>
          </p:cNvSpPr>
          <p:nvPr>
            <p:ph type="body" sz="half" idx="12"/>
          </p:nvPr>
        </p:nvSpPr>
        <p:spPr>
          <a:xfrm>
            <a:off x="915988" y="9109624"/>
            <a:ext cx="7319962" cy="3685625"/>
          </a:xfrm>
        </p:spPr>
        <p:txBody>
          <a:bodyPr>
            <a:normAutofit/>
          </a:bodyPr>
          <a:lstStyle>
            <a:lvl1pPr marL="0" indent="0">
              <a:buNone/>
              <a:defRPr sz="36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4" name="Text Placeholder 3"/>
          <p:cNvSpPr>
            <a:spLocks noGrp="1"/>
          </p:cNvSpPr>
          <p:nvPr>
            <p:ph type="body" sz="half" idx="2"/>
          </p:nvPr>
        </p:nvSpPr>
        <p:spPr>
          <a:xfrm>
            <a:off x="915988" y="4878272"/>
            <a:ext cx="7319962" cy="3685625"/>
          </a:xfrm>
        </p:spPr>
        <p:txBody>
          <a:bodyPr>
            <a:normAutofit/>
          </a:bodyPr>
          <a:lstStyle>
            <a:lvl1pPr marL="0" indent="0">
              <a:buNone/>
              <a:defRPr sz="36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2" name="Title 1"/>
          <p:cNvSpPr>
            <a:spLocks noGrp="1"/>
          </p:cNvSpPr>
          <p:nvPr>
            <p:ph type="title"/>
          </p:nvPr>
        </p:nvSpPr>
        <p:spPr>
          <a:xfrm>
            <a:off x="915988" y="920751"/>
            <a:ext cx="7319962" cy="3661081"/>
          </a:xfrm>
        </p:spPr>
        <p:txBody>
          <a:bodyPr anchor="b"/>
          <a:lstStyle>
            <a:lvl1pPr>
              <a:defRPr sz="6400"/>
            </a:lvl1pPr>
          </a:lstStyle>
          <a:p>
            <a:r>
              <a:rPr lang="en-US"/>
              <a:t>Click to edit Master title style</a:t>
            </a:r>
            <a:endParaRPr lang="en-US" dirty="0"/>
          </a:p>
        </p:txBody>
      </p:sp>
    </p:spTree>
    <p:extLst>
      <p:ext uri="{BB962C8B-B14F-4D97-AF65-F5344CB8AC3E}">
        <p14:creationId xmlns:p14="http://schemas.microsoft.com/office/powerpoint/2010/main" val="1042266487"/>
      </p:ext>
    </p:extLst>
  </p:cSld>
  <p:clrMapOvr>
    <a:masterClrMapping/>
  </p:clrMapOvr>
  <p:extLst>
    <p:ext uri="{DCECCB84-F9BA-43D5-87BE-67443E8EF086}">
      <p15:sldGuideLst xmlns:p15="http://schemas.microsoft.com/office/powerpoint/2012/main">
        <p15:guide id="1" orient="horz" pos="5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5B0509F-0AC7-B7B9-97FD-4238B29F0399}"/>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2" name="Footer Placeholder 7">
            <a:extLst>
              <a:ext uri="{FF2B5EF4-FFF2-40B4-BE49-F238E27FC236}">
                <a16:creationId xmlns:a16="http://schemas.microsoft.com/office/drawing/2014/main" id="{F70D6501-EB92-CFF0-353D-0050F967E784}"/>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Tree>
    <p:extLst>
      <p:ext uri="{BB962C8B-B14F-4D97-AF65-F5344CB8AC3E}">
        <p14:creationId xmlns:p14="http://schemas.microsoft.com/office/powerpoint/2010/main" val="2663736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go">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524C45-2DDA-5FB9-182E-EF540F4FDFD2}"/>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rcRect/>
          <a:stretch/>
        </p:blipFill>
        <p:spPr>
          <a:xfrm>
            <a:off x="3598879" y="3265716"/>
            <a:ext cx="16552648" cy="7550330"/>
          </a:xfrm>
          <a:prstGeom prst="rect">
            <a:avLst/>
          </a:prstGeom>
        </p:spPr>
      </p:pic>
    </p:spTree>
    <p:extLst>
      <p:ext uri="{BB962C8B-B14F-4D97-AF65-F5344CB8AC3E}">
        <p14:creationId xmlns:p14="http://schemas.microsoft.com/office/powerpoint/2010/main" val="33811892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glin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BC78D8-AD6D-5A95-8C7F-69C6723253D9}"/>
              </a:ext>
            </a:extLst>
          </p:cNvPr>
          <p:cNvPicPr>
            <a:picLocks noChangeAspect="1"/>
          </p:cNvPicPr>
          <p:nvPr userDrawn="1"/>
        </p:nvPicPr>
        <p:blipFill>
          <a:blip r:embed="rId2"/>
          <a:stretch>
            <a:fillRect/>
          </a:stretch>
        </p:blipFill>
        <p:spPr>
          <a:xfrm>
            <a:off x="19665897" y="11383883"/>
            <a:ext cx="4077956" cy="1869805"/>
          </a:xfrm>
          <a:prstGeom prst="rect">
            <a:avLst/>
          </a:prstGeom>
        </p:spPr>
      </p:pic>
      <p:pic>
        <p:nvPicPr>
          <p:cNvPr id="6" name="Graphic 5">
            <a:extLst>
              <a:ext uri="{FF2B5EF4-FFF2-40B4-BE49-F238E27FC236}">
                <a16:creationId xmlns:a16="http://schemas.microsoft.com/office/drawing/2014/main" id="{EE4609CE-F41A-4FC9-C949-C8B7950CAF5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98356" y="4424853"/>
            <a:ext cx="21671776" cy="6565587"/>
          </a:xfrm>
          <a:prstGeom prst="rect">
            <a:avLst/>
          </a:prstGeom>
        </p:spPr>
      </p:pic>
    </p:spTree>
    <p:extLst>
      <p:ext uri="{BB962C8B-B14F-4D97-AF65-F5344CB8AC3E}">
        <p14:creationId xmlns:p14="http://schemas.microsoft.com/office/powerpoint/2010/main" val="7530346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hidden="1">
            <a:extLst>
              <a:ext uri="{FF2B5EF4-FFF2-40B4-BE49-F238E27FC236}">
                <a16:creationId xmlns:a16="http://schemas.microsoft.com/office/drawing/2014/main" id="{924BCC62-B31D-00F8-4FD2-3A415248C385}"/>
              </a:ext>
            </a:extLst>
          </p:cNvPr>
          <p:cNvPicPr>
            <a:picLocks noGrp="1" noRot="1" noChangeAspect="1" noMove="1" noResize="1" noEditPoints="1" noAdjustHandles="1" noChangeArrowheads="1" noChangeShapeType="1" noCrop="1"/>
          </p:cNvPicPr>
          <p:nvPr userDrawn="1"/>
        </p:nvPicPr>
        <p:blipFill>
          <a:blip r:embed="rId19"/>
          <a:srcRect/>
          <a:stretch/>
        </p:blipFill>
        <p:spPr>
          <a:xfrm>
            <a:off x="1587" y="0"/>
            <a:ext cx="24385587" cy="13716893"/>
          </a:xfrm>
          <a:prstGeom prst="rect">
            <a:avLst/>
          </a:prstGeom>
        </p:spPr>
      </p:pic>
      <p:pic>
        <p:nvPicPr>
          <p:cNvPr id="10" name="Graphic 9" hidden="1">
            <a:extLst>
              <a:ext uri="{FF2B5EF4-FFF2-40B4-BE49-F238E27FC236}">
                <a16:creationId xmlns:a16="http://schemas.microsoft.com/office/drawing/2014/main" id="{8692AB56-4B25-B37F-53BE-E74D5197577A}"/>
              </a:ext>
            </a:extLst>
          </p:cNvPr>
          <p:cNvPicPr>
            <a:picLocks noGrp="1" noRot="1" noChangeAspect="1" noMove="1" noResize="1" noEditPoints="1" noAdjustHandles="1" noChangeArrowheads="1" noChangeShapeType="1" noCrop="1"/>
          </p:cNvPicPr>
          <p:nvPr userDrawn="1"/>
        </p:nvPicPr>
        <p:blipFill>
          <a:blip r:embed="rId20">
            <a:extLst>
              <a:ext uri="{96DAC541-7B7A-43D3-8B79-37D633B846F1}">
                <asvg:svgBlip xmlns:asvg="http://schemas.microsoft.com/office/drawing/2016/SVG/main" r:embed="rId21"/>
              </a:ext>
            </a:extLst>
          </a:blip>
          <a:stretch>
            <a:fillRect/>
          </a:stretch>
        </p:blipFill>
        <p:spPr>
          <a:xfrm>
            <a:off x="19665897" y="11383884"/>
            <a:ext cx="4099191" cy="1869806"/>
          </a:xfrm>
          <a:prstGeom prst="rect">
            <a:avLst/>
          </a:prstGeom>
        </p:spPr>
      </p:pic>
      <p:sp>
        <p:nvSpPr>
          <p:cNvPr id="2" name="Title Placeholder 1"/>
          <p:cNvSpPr>
            <a:spLocks noGrp="1"/>
          </p:cNvSpPr>
          <p:nvPr>
            <p:ph type="title"/>
          </p:nvPr>
        </p:nvSpPr>
        <p:spPr>
          <a:xfrm>
            <a:off x="915988" y="936949"/>
            <a:ext cx="22553612" cy="1955542"/>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15987" y="3200400"/>
            <a:ext cx="22553611" cy="9573053"/>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Footer Placeholder 7">
            <a:extLst>
              <a:ext uri="{FF2B5EF4-FFF2-40B4-BE49-F238E27FC236}">
                <a16:creationId xmlns:a16="http://schemas.microsoft.com/office/drawing/2014/main" id="{954A87A3-80B1-E1E2-AF95-D31922E198E3}"/>
              </a:ext>
            </a:extLst>
          </p:cNvPr>
          <p:cNvSpPr>
            <a:spLocks noGrp="1"/>
          </p:cNvSpPr>
          <p:nvPr>
            <p:ph type="ftr" sz="quarter" idx="3"/>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Tree>
    <p:extLst>
      <p:ext uri="{BB962C8B-B14F-4D97-AF65-F5344CB8AC3E}">
        <p14:creationId xmlns:p14="http://schemas.microsoft.com/office/powerpoint/2010/main" val="4080812321"/>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725" r:id="rId3"/>
    <p:sldLayoutId id="2147483727" r:id="rId4"/>
    <p:sldLayoutId id="2147483729" r:id="rId5"/>
    <p:sldLayoutId id="2147483730" r:id="rId6"/>
    <p:sldLayoutId id="2147483726" r:id="rId7"/>
    <p:sldLayoutId id="2147483731" r:id="rId8"/>
    <p:sldLayoutId id="2147483663" r:id="rId9"/>
    <p:sldLayoutId id="2147483665" r:id="rId10"/>
    <p:sldLayoutId id="2147483719" r:id="rId11"/>
    <p:sldLayoutId id="2147483667" r:id="rId12"/>
    <p:sldLayoutId id="2147483722" r:id="rId13"/>
    <p:sldLayoutId id="2147483670" r:id="rId14"/>
    <p:sldLayoutId id="2147483668" r:id="rId15"/>
    <p:sldLayoutId id="2147483728" r:id="rId16"/>
    <p:sldLayoutId id="2147483724" r:id="rId17"/>
  </p:sldLayoutIdLst>
  <p:hf sldNum="0" hdr="0" dt="0"/>
  <p:txStyles>
    <p:title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p:titleStyle>
    <p:bodyStyle>
      <a:lvl1pPr marL="457200" indent="-457200" algn="l" defTabSz="1828800" rtl="0" eaLnBrk="1" latinLnBrk="0" hangingPunct="1">
        <a:lnSpc>
          <a:spcPct val="90000"/>
        </a:lnSpc>
        <a:spcBef>
          <a:spcPts val="2000"/>
        </a:spcBef>
        <a:buClr>
          <a:schemeClr val="accent1"/>
        </a:buClr>
        <a:buFont typeface="Arial" panose="020B0604020202020204" pitchFamily="34" charset="0"/>
        <a:buChar char="•"/>
        <a:defRPr sz="5600" kern="1200">
          <a:solidFill>
            <a:schemeClr val="tx2"/>
          </a:solidFill>
          <a:latin typeface="+mn-lt"/>
          <a:ea typeface="+mn-ea"/>
          <a:cs typeface="+mn-cs"/>
        </a:defRPr>
      </a:lvl1pPr>
      <a:lvl2pPr marL="928688" indent="-455613" algn="l" defTabSz="1828800" rtl="0" eaLnBrk="1" latinLnBrk="0" hangingPunct="1">
        <a:lnSpc>
          <a:spcPct val="90000"/>
        </a:lnSpc>
        <a:spcBef>
          <a:spcPts val="1000"/>
        </a:spcBef>
        <a:buClr>
          <a:schemeClr val="accent1"/>
        </a:buClr>
        <a:buFont typeface="Arial" panose="020B0604020202020204" pitchFamily="34" charset="0"/>
        <a:buChar char="•"/>
        <a:tabLst/>
        <a:defRPr sz="4800" kern="1200">
          <a:solidFill>
            <a:schemeClr val="tx2"/>
          </a:solidFill>
          <a:latin typeface="+mn-lt"/>
          <a:ea typeface="+mn-ea"/>
          <a:cs typeface="+mn-cs"/>
        </a:defRPr>
      </a:lvl2pPr>
      <a:lvl3pPr marL="1382713" indent="-454025" algn="l" defTabSz="1828800" rtl="0" eaLnBrk="1" latinLnBrk="0" hangingPunct="1">
        <a:lnSpc>
          <a:spcPct val="90000"/>
        </a:lnSpc>
        <a:spcBef>
          <a:spcPts val="1000"/>
        </a:spcBef>
        <a:buClr>
          <a:schemeClr val="accent1"/>
        </a:buClr>
        <a:buFont typeface="Arial" panose="020B0604020202020204" pitchFamily="34" charset="0"/>
        <a:buChar char="•"/>
        <a:tabLst/>
        <a:defRPr sz="4000" kern="1200">
          <a:solidFill>
            <a:schemeClr val="tx2"/>
          </a:solidFill>
          <a:latin typeface="+mn-lt"/>
          <a:ea typeface="+mn-ea"/>
          <a:cs typeface="+mn-cs"/>
        </a:defRPr>
      </a:lvl3pPr>
      <a:lvl4pPr marL="1792288" indent="-423863"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4pPr>
      <a:lvl5pPr marL="2290763" indent="-473075" algn="l" defTabSz="1828800" rtl="0" eaLnBrk="1" latinLnBrk="0" hangingPunct="1">
        <a:lnSpc>
          <a:spcPct val="90000"/>
        </a:lnSpc>
        <a:spcBef>
          <a:spcPts val="1000"/>
        </a:spcBef>
        <a:buFont typeface="Arial" panose="020B0604020202020204" pitchFamily="34" charset="0"/>
        <a:buChar char="•"/>
        <a:tabLst/>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060">
          <p15:clr>
            <a:srgbClr val="F26B43"/>
          </p15:clr>
        </p15:guide>
        <p15:guide id="2" pos="577">
          <p15:clr>
            <a:srgbClr val="F26B43"/>
          </p15:clr>
        </p15:guide>
        <p15:guide id="3" pos="14784">
          <p15:clr>
            <a:srgbClr val="F26B43"/>
          </p15:clr>
        </p15:guide>
        <p15:guide id="4" pos="7768">
          <p15:clr>
            <a:srgbClr val="F26B43"/>
          </p15:clr>
        </p15:guide>
        <p15:guide id="6" pos="7592">
          <p15:clr>
            <a:srgbClr val="F26B43"/>
          </p15:clr>
        </p15:guide>
        <p15:guide id="7" pos="5364">
          <p15:clr>
            <a:srgbClr val="F26B43"/>
          </p15:clr>
        </p15:guide>
        <p15:guide id="8" pos="5188">
          <p15:clr>
            <a:srgbClr val="F26B43"/>
          </p15:clr>
        </p15:guide>
        <p15:guide id="9" pos="2961">
          <p15:clr>
            <a:srgbClr val="F26B43"/>
          </p15:clr>
        </p15:guide>
        <p15:guide id="10" pos="2785">
          <p15:clr>
            <a:srgbClr val="F26B43"/>
          </p15:clr>
        </p15:guide>
        <p15:guide id="11" pos="9996">
          <p15:clr>
            <a:srgbClr val="F26B43"/>
          </p15:clr>
        </p15:guide>
        <p15:guide id="12" pos="10172">
          <p15:clr>
            <a:srgbClr val="F26B43"/>
          </p15:clr>
        </p15:guide>
        <p15:guide id="13" pos="12399">
          <p15:clr>
            <a:srgbClr val="F26B43"/>
          </p15:clr>
        </p15:guide>
        <p15:guide id="14" pos="12576">
          <p15:clr>
            <a:srgbClr val="F26B43"/>
          </p15:clr>
        </p15:guide>
        <p15:guide id="15" orient="horz" pos="576">
          <p15:clr>
            <a:srgbClr val="F26B43"/>
          </p15:clr>
        </p15:guide>
        <p15:guide id="16" orient="horz" pos="20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www.aan.com/siteassets/home-page/policy-and-guidelines/guidelines/about-guidelines/17guidelineprocman_pg.pdf"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25.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27.sv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29.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9.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sv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9.xml"/><Relationship Id="rId4" Type="http://schemas.openxmlformats.org/officeDocument/2006/relationships/image" Target="../media/image35.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7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DEA0CFA-C18D-4E19-B2DB-24902DAA0482}"/>
              </a:ext>
            </a:extLst>
          </p:cNvPr>
          <p:cNvSpPr>
            <a:spLocks noGrp="1"/>
          </p:cNvSpPr>
          <p:nvPr>
            <p:ph type="subTitle" idx="1"/>
          </p:nvPr>
        </p:nvSpPr>
        <p:spPr>
          <a:xfrm>
            <a:off x="915988" y="8159750"/>
            <a:ext cx="22553612" cy="3311524"/>
          </a:xfrm>
        </p:spPr>
        <p:txBody>
          <a:bodyPr/>
          <a:lstStyle/>
          <a:p>
            <a:r>
              <a:rPr lang="en-US" dirty="0"/>
              <a:t>Report of the Guidelines Subcommittee of the American Academy of Neurology</a:t>
            </a:r>
          </a:p>
        </p:txBody>
      </p:sp>
      <p:sp>
        <p:nvSpPr>
          <p:cNvPr id="3" name="Footer Placeholder 2">
            <a:extLst>
              <a:ext uri="{FF2B5EF4-FFF2-40B4-BE49-F238E27FC236}">
                <a16:creationId xmlns:a16="http://schemas.microsoft.com/office/drawing/2014/main" id="{A1C579FE-7267-D3E0-4A82-6C45D2AC3397}"/>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52E5A303-5F7B-9B73-B5BE-F4613BBC819E}"/>
              </a:ext>
            </a:extLst>
          </p:cNvPr>
          <p:cNvSpPr>
            <a:spLocks noGrp="1"/>
          </p:cNvSpPr>
          <p:nvPr>
            <p:ph type="ctrTitle"/>
          </p:nvPr>
        </p:nvSpPr>
        <p:spPr>
          <a:xfrm>
            <a:off x="915988" y="2864597"/>
            <a:ext cx="22553612" cy="4613274"/>
          </a:xfrm>
        </p:spPr>
        <p:txBody>
          <a:bodyPr>
            <a:noAutofit/>
          </a:bodyPr>
          <a:lstStyle/>
          <a:p>
            <a:r>
              <a:rPr lang="en-US" sz="8800" dirty="0" err="1"/>
              <a:t>Delandistrogene</a:t>
            </a:r>
            <a:r>
              <a:rPr lang="en-US" sz="8800" dirty="0"/>
              <a:t> </a:t>
            </a:r>
            <a:r>
              <a:rPr lang="en-US" sz="8800" dirty="0" err="1"/>
              <a:t>Moxeparvovec</a:t>
            </a:r>
            <a:br>
              <a:rPr lang="en-US" sz="8800" dirty="0"/>
            </a:br>
            <a:r>
              <a:rPr lang="en-US" sz="8800" dirty="0"/>
              <a:t>Gene Therapy in Individuals With Duchenne Muscular Dystrophy:</a:t>
            </a:r>
            <a:br>
              <a:rPr lang="en-US" sz="8800" dirty="0"/>
            </a:br>
            <a:r>
              <a:rPr lang="en-US" sz="8800" dirty="0"/>
              <a:t>Evidence in Focus</a:t>
            </a:r>
          </a:p>
        </p:txBody>
      </p:sp>
    </p:spTree>
    <p:extLst>
      <p:ext uri="{BB962C8B-B14F-4D97-AF65-F5344CB8AC3E}">
        <p14:creationId xmlns:p14="http://schemas.microsoft.com/office/powerpoint/2010/main" val="3224066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73E8E5B-AE98-9564-434F-8CF0021AA7A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ECE4BEF-9651-0243-26CF-0ACDB6DBA6EB}"/>
              </a:ext>
            </a:extLst>
          </p:cNvPr>
          <p:cNvSpPr>
            <a:spLocks noGrp="1"/>
          </p:cNvSpPr>
          <p:nvPr>
            <p:ph idx="1"/>
          </p:nvPr>
        </p:nvSpPr>
        <p:spPr/>
        <p:txBody>
          <a:bodyPr/>
          <a:lstStyle/>
          <a:p>
            <a:pPr marL="0" indent="0">
              <a:buNone/>
            </a:pPr>
            <a:r>
              <a:rPr lang="en-US" dirty="0"/>
              <a:t>This Evidence in Focus was developed with financial support from the AAN. Authors who serve as AAN Guidelines Subcommittee members (T.A.C., S.C.R., B.T.) and AAN methodologists (M.O.), or who are AAN staff members (K.P.H., H.M.S.), may have been reimbursed by the AAN for expenses related to travel to subcommittee meetings where drafts of manuscripts were reviewed.</a:t>
            </a:r>
          </a:p>
        </p:txBody>
      </p:sp>
      <p:sp>
        <p:nvSpPr>
          <p:cNvPr id="4" name="Title 3">
            <a:extLst>
              <a:ext uri="{FF2B5EF4-FFF2-40B4-BE49-F238E27FC236}">
                <a16:creationId xmlns:a16="http://schemas.microsoft.com/office/drawing/2014/main" id="{8376B02E-5738-BB21-4A6B-195D1FA33A60}"/>
              </a:ext>
            </a:extLst>
          </p:cNvPr>
          <p:cNvSpPr>
            <a:spLocks noGrp="1"/>
          </p:cNvSpPr>
          <p:nvPr>
            <p:ph type="title"/>
          </p:nvPr>
        </p:nvSpPr>
        <p:spPr/>
        <p:txBody>
          <a:bodyPr/>
          <a:lstStyle/>
          <a:p>
            <a:r>
              <a:rPr lang="en-US" dirty="0"/>
              <a:t>Evidence in focus funding</a:t>
            </a:r>
          </a:p>
        </p:txBody>
      </p:sp>
    </p:spTree>
    <p:extLst>
      <p:ext uri="{BB962C8B-B14F-4D97-AF65-F5344CB8AC3E}">
        <p14:creationId xmlns:p14="http://schemas.microsoft.com/office/powerpoint/2010/main" val="305781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A8449-3B91-D629-0B70-8C8AAB3DE83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18BA52-5023-5CEE-52C7-BC9A4F199122}"/>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8C80579-AF43-E326-DB57-30A7573A54A8}"/>
              </a:ext>
            </a:extLst>
          </p:cNvPr>
          <p:cNvSpPr>
            <a:spLocks noGrp="1"/>
          </p:cNvSpPr>
          <p:nvPr>
            <p:ph idx="1"/>
          </p:nvPr>
        </p:nvSpPr>
        <p:spPr/>
        <p:txBody>
          <a:bodyPr/>
          <a:lstStyle/>
          <a:p>
            <a:pPr marL="0" indent="0">
              <a:buNone/>
            </a:pPr>
            <a:r>
              <a:rPr lang="en-US" dirty="0"/>
              <a:t>The AAN develops these presentation slides as educational tools for neurologists and other health care professionals. You may download and retain a single copy for your personal use or to use in non-compensated educational presentations.</a:t>
            </a:r>
          </a:p>
          <a:p>
            <a:pPr marL="0" indent="0">
              <a:buNone/>
            </a:pPr>
            <a:r>
              <a:rPr lang="en-US" dirty="0"/>
              <a:t>If you would like to share this presentation in other settings or situations, please seek permission from the AAN by contacting guidelines@aan.com.</a:t>
            </a:r>
          </a:p>
        </p:txBody>
      </p:sp>
      <p:sp>
        <p:nvSpPr>
          <p:cNvPr id="4" name="Title 3">
            <a:extLst>
              <a:ext uri="{FF2B5EF4-FFF2-40B4-BE49-F238E27FC236}">
                <a16:creationId xmlns:a16="http://schemas.microsoft.com/office/drawing/2014/main" id="{B89BBEE0-AF92-6E7F-4336-475FE1EA5CAA}"/>
              </a:ext>
            </a:extLst>
          </p:cNvPr>
          <p:cNvSpPr>
            <a:spLocks noGrp="1"/>
          </p:cNvSpPr>
          <p:nvPr>
            <p:ph type="title"/>
          </p:nvPr>
        </p:nvSpPr>
        <p:spPr/>
        <p:txBody>
          <a:bodyPr/>
          <a:lstStyle/>
          <a:p>
            <a:r>
              <a:rPr lang="en-US" dirty="0"/>
              <a:t>Sharing this information</a:t>
            </a:r>
          </a:p>
        </p:txBody>
      </p:sp>
    </p:spTree>
    <p:extLst>
      <p:ext uri="{BB962C8B-B14F-4D97-AF65-F5344CB8AC3E}">
        <p14:creationId xmlns:p14="http://schemas.microsoft.com/office/powerpoint/2010/main" val="376664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9A2B4-3A61-155C-DC34-21FFDD20B9C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8D4CF2-F16A-FB6E-3658-1C5E4B2CB200}"/>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43E5F80F-EF45-1CE0-1B52-682F52507C43}"/>
              </a:ext>
            </a:extLst>
          </p:cNvPr>
          <p:cNvSpPr>
            <a:spLocks noGrp="1"/>
          </p:cNvSpPr>
          <p:nvPr>
            <p:ph idx="1"/>
          </p:nvPr>
        </p:nvSpPr>
        <p:spPr/>
        <p:txBody>
          <a:bodyPr/>
          <a:lstStyle/>
          <a:p>
            <a:pPr marL="0" indent="0">
              <a:buNone/>
            </a:pPr>
            <a:r>
              <a:rPr lang="en-US" sz="6000" dirty="0"/>
              <a:t>To present the methodological processes, conclusions, and clinical context from the AAN’s “</a:t>
            </a:r>
            <a:r>
              <a:rPr lang="en-US" sz="6000" dirty="0" err="1"/>
              <a:t>Delandistrogene</a:t>
            </a:r>
            <a:r>
              <a:rPr lang="en-US" sz="6000" dirty="0"/>
              <a:t> </a:t>
            </a:r>
            <a:r>
              <a:rPr lang="en-US" sz="6000" dirty="0" err="1"/>
              <a:t>Moxeparvovec</a:t>
            </a:r>
            <a:r>
              <a:rPr lang="en-US" sz="6000" dirty="0"/>
              <a:t> Gene Therapy in Individuals With Duchenne Muscular Dystrophy: Evidence in Focus.”</a:t>
            </a:r>
          </a:p>
        </p:txBody>
      </p:sp>
      <p:sp>
        <p:nvSpPr>
          <p:cNvPr id="4" name="Title 3">
            <a:extLst>
              <a:ext uri="{FF2B5EF4-FFF2-40B4-BE49-F238E27FC236}">
                <a16:creationId xmlns:a16="http://schemas.microsoft.com/office/drawing/2014/main" id="{FC44F809-A891-A2AB-E268-F51A16106234}"/>
              </a:ext>
            </a:extLst>
          </p:cNvPr>
          <p:cNvSpPr>
            <a:spLocks noGrp="1"/>
          </p:cNvSpPr>
          <p:nvPr>
            <p:ph type="title"/>
          </p:nvPr>
        </p:nvSpPr>
        <p:spPr/>
        <p:txBody>
          <a:bodyPr/>
          <a:lstStyle/>
          <a:p>
            <a:r>
              <a:rPr lang="en-US" dirty="0"/>
              <a:t>Presentation objective</a:t>
            </a:r>
          </a:p>
        </p:txBody>
      </p:sp>
    </p:spTree>
    <p:extLst>
      <p:ext uri="{BB962C8B-B14F-4D97-AF65-F5344CB8AC3E}">
        <p14:creationId xmlns:p14="http://schemas.microsoft.com/office/powerpoint/2010/main" val="1661904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D1B1B-2885-2FA3-7537-78F006C2208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CCC130-5526-0D88-A3F2-6A83697BB1F5}"/>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9D0AF6F8-5E56-4C94-A8E3-FA23D13379B3}"/>
              </a:ext>
            </a:extLst>
          </p:cNvPr>
          <p:cNvSpPr>
            <a:spLocks noGrp="1"/>
          </p:cNvSpPr>
          <p:nvPr>
            <p:ph idx="1"/>
          </p:nvPr>
        </p:nvSpPr>
        <p:spPr/>
        <p:txBody>
          <a:bodyPr>
            <a:normAutofit fontScale="85000" lnSpcReduction="20000"/>
          </a:bodyPr>
          <a:lstStyle/>
          <a:p>
            <a:r>
              <a:rPr lang="en-US" sz="6000" dirty="0"/>
              <a:t>Introduction</a:t>
            </a:r>
          </a:p>
          <a:p>
            <a:r>
              <a:rPr lang="en-US" sz="6000" dirty="0"/>
              <a:t>Systematic review development process</a:t>
            </a:r>
          </a:p>
          <a:p>
            <a:r>
              <a:rPr lang="en-US" sz="6000" dirty="0"/>
              <a:t>Literature search &amp; review</a:t>
            </a:r>
          </a:p>
          <a:p>
            <a:r>
              <a:rPr lang="en-US" sz="6000" dirty="0"/>
              <a:t>Evidence summary</a:t>
            </a:r>
          </a:p>
          <a:p>
            <a:pPr lvl="1"/>
            <a:r>
              <a:rPr lang="en-US" sz="5200" dirty="0"/>
              <a:t>Efficacy</a:t>
            </a:r>
          </a:p>
          <a:p>
            <a:pPr lvl="1"/>
            <a:r>
              <a:rPr lang="en-US" sz="5200" dirty="0"/>
              <a:t>Safety</a:t>
            </a:r>
          </a:p>
          <a:p>
            <a:r>
              <a:rPr lang="en-US" sz="6000" dirty="0"/>
              <a:t>Regulatory decisions</a:t>
            </a:r>
          </a:p>
          <a:p>
            <a:r>
              <a:rPr lang="en-US" sz="6000" dirty="0"/>
              <a:t>Clinical context</a:t>
            </a:r>
          </a:p>
          <a:p>
            <a:pPr lvl="1"/>
            <a:r>
              <a:rPr lang="en-US" sz="5200" dirty="0"/>
              <a:t>Populations for use</a:t>
            </a:r>
          </a:p>
          <a:p>
            <a:pPr lvl="1"/>
            <a:r>
              <a:rPr lang="en-US" sz="5200" dirty="0"/>
              <a:t>Measuring improvement in motor function</a:t>
            </a:r>
          </a:p>
          <a:p>
            <a:pPr lvl="1"/>
            <a:r>
              <a:rPr lang="en-US" sz="5200" dirty="0"/>
              <a:t>Biomarkers of efficacy</a:t>
            </a:r>
          </a:p>
          <a:p>
            <a:pPr lvl="1"/>
            <a:r>
              <a:rPr lang="en-US" sz="5200" dirty="0"/>
              <a:t>Safety monitoring and infrastructure for use</a:t>
            </a:r>
          </a:p>
          <a:p>
            <a:pPr lvl="1"/>
            <a:r>
              <a:rPr lang="en-US" sz="5200" dirty="0"/>
              <a:t>Coverage considerations</a:t>
            </a:r>
          </a:p>
          <a:p>
            <a:r>
              <a:rPr lang="en-US" sz="6000" dirty="0"/>
              <a:t>Suggestions for future research</a:t>
            </a:r>
          </a:p>
          <a:p>
            <a:pPr marL="0" indent="0">
              <a:buNone/>
            </a:pPr>
            <a:endParaRPr lang="en-US" sz="6000" dirty="0"/>
          </a:p>
        </p:txBody>
      </p:sp>
      <p:sp>
        <p:nvSpPr>
          <p:cNvPr id="4" name="Title 3">
            <a:extLst>
              <a:ext uri="{FF2B5EF4-FFF2-40B4-BE49-F238E27FC236}">
                <a16:creationId xmlns:a16="http://schemas.microsoft.com/office/drawing/2014/main" id="{27172238-ACA3-9B44-5C59-99E3DA34FBAE}"/>
              </a:ext>
            </a:extLst>
          </p:cNvPr>
          <p:cNvSpPr>
            <a:spLocks noGrp="1"/>
          </p:cNvSpPr>
          <p:nvPr>
            <p:ph type="title"/>
          </p:nvPr>
        </p:nvSpPr>
        <p:spPr/>
        <p:txBody>
          <a:bodyPr/>
          <a:lstStyle/>
          <a:p>
            <a:r>
              <a:rPr lang="en-US" dirty="0"/>
              <a:t>Presentation overview</a:t>
            </a:r>
          </a:p>
        </p:txBody>
      </p:sp>
    </p:spTree>
    <p:extLst>
      <p:ext uri="{BB962C8B-B14F-4D97-AF65-F5344CB8AC3E}">
        <p14:creationId xmlns:p14="http://schemas.microsoft.com/office/powerpoint/2010/main" val="287731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F744E-D7DF-EBC1-5A60-2808B1813D5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F1B216-1949-C83C-72C5-4B6B88F8D1DA}"/>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706C99BC-5041-CF9E-9B52-C5BD643493EC}"/>
              </a:ext>
            </a:extLst>
          </p:cNvPr>
          <p:cNvSpPr>
            <a:spLocks noGrp="1"/>
          </p:cNvSpPr>
          <p:nvPr>
            <p:ph idx="1"/>
          </p:nvPr>
        </p:nvSpPr>
        <p:spPr>
          <a:xfrm>
            <a:off x="915987" y="3200400"/>
            <a:ext cx="14232573" cy="9573053"/>
          </a:xfrm>
        </p:spPr>
        <p:txBody>
          <a:bodyPr>
            <a:normAutofit/>
          </a:bodyPr>
          <a:lstStyle/>
          <a:p>
            <a:pPr marL="0" indent="0">
              <a:buNone/>
            </a:pPr>
            <a:r>
              <a:rPr lang="en-US" dirty="0"/>
              <a:t>Duchenne muscular dystrophy (DMD) is an X-linked progressive muscle disease caused by pathogenic variants in the DMD gene resulting in absence of functional dystrophin protein. </a:t>
            </a:r>
          </a:p>
          <a:p>
            <a:pPr marL="0" indent="0">
              <a:buNone/>
            </a:pPr>
            <a:r>
              <a:rPr lang="en-US" dirty="0"/>
              <a:t>Prognosis for affected individuals with DMD has improved with multidisciplinary care and use of corticosteroids, but life expectancy remains reduced.1,2</a:t>
            </a:r>
          </a:p>
        </p:txBody>
      </p:sp>
      <p:sp>
        <p:nvSpPr>
          <p:cNvPr id="4" name="Title 3">
            <a:extLst>
              <a:ext uri="{FF2B5EF4-FFF2-40B4-BE49-F238E27FC236}">
                <a16:creationId xmlns:a16="http://schemas.microsoft.com/office/drawing/2014/main" id="{45B6914F-BFAE-D589-8938-312B3759450F}"/>
              </a:ext>
            </a:extLst>
          </p:cNvPr>
          <p:cNvSpPr>
            <a:spLocks noGrp="1"/>
          </p:cNvSpPr>
          <p:nvPr>
            <p:ph type="title"/>
          </p:nvPr>
        </p:nvSpPr>
        <p:spPr/>
        <p:txBody>
          <a:bodyPr/>
          <a:lstStyle/>
          <a:p>
            <a:r>
              <a:rPr lang="en-US" dirty="0"/>
              <a:t>Introduction</a:t>
            </a:r>
          </a:p>
        </p:txBody>
      </p:sp>
      <p:pic>
        <p:nvPicPr>
          <p:cNvPr id="5" name="Graphic 4" descr="DNA with solid fill">
            <a:extLst>
              <a:ext uri="{FF2B5EF4-FFF2-40B4-BE49-F238E27FC236}">
                <a16:creationId xmlns:a16="http://schemas.microsoft.com/office/drawing/2014/main" id="{60303095-DD96-C192-1273-07962494C4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60667" y="3389586"/>
            <a:ext cx="6708933" cy="6708933"/>
          </a:xfrm>
          <a:prstGeom prst="rect">
            <a:avLst/>
          </a:prstGeom>
        </p:spPr>
      </p:pic>
    </p:spTree>
    <p:extLst>
      <p:ext uri="{BB962C8B-B14F-4D97-AF65-F5344CB8AC3E}">
        <p14:creationId xmlns:p14="http://schemas.microsoft.com/office/powerpoint/2010/main" val="2931546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20086-40E3-D409-1DF3-E7DD4BEEBB7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67C028-5BA6-72E7-3D1A-7223009C51EA}"/>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6FCC6C0B-355D-7C1B-1027-41D593D92428}"/>
              </a:ext>
            </a:extLst>
          </p:cNvPr>
          <p:cNvSpPr>
            <a:spLocks noGrp="1"/>
          </p:cNvSpPr>
          <p:nvPr>
            <p:ph idx="1"/>
          </p:nvPr>
        </p:nvSpPr>
        <p:spPr/>
        <p:txBody>
          <a:bodyPr>
            <a:normAutofit/>
          </a:bodyPr>
          <a:lstStyle/>
          <a:p>
            <a:r>
              <a:rPr lang="en-US" dirty="0"/>
              <a:t>Because the wild-type DMD gene is larger than the packaging capacity of adeno-associated virus (AAV) vectors, the gene replacement therapies under development for DMD use truncated constructs of the DMD gene (“</a:t>
            </a:r>
            <a:r>
              <a:rPr lang="en-US" dirty="0" err="1"/>
              <a:t>microdystrophins</a:t>
            </a:r>
            <a:r>
              <a:rPr lang="en-US" dirty="0"/>
              <a:t>”) containing only the most critical domains.</a:t>
            </a:r>
          </a:p>
          <a:p>
            <a:r>
              <a:rPr lang="en-US" dirty="0" err="1"/>
              <a:t>Delandistrogene</a:t>
            </a:r>
            <a:r>
              <a:rPr lang="en-US" dirty="0"/>
              <a:t> </a:t>
            </a:r>
            <a:r>
              <a:rPr lang="en-US" dirty="0" err="1"/>
              <a:t>moxeparvovec</a:t>
            </a:r>
            <a:r>
              <a:rPr lang="en-US" dirty="0"/>
              <a:t> (trade name </a:t>
            </a:r>
            <a:r>
              <a:rPr lang="en-US" dirty="0" err="1"/>
              <a:t>Elevidys</a:t>
            </a:r>
            <a:r>
              <a:rPr lang="en-US" dirty="0"/>
              <a:t>) is a single-dose gene transfer therapy developed as a treatment for DMD.</a:t>
            </a:r>
          </a:p>
          <a:p>
            <a:endParaRPr lang="en-US" baseline="30000" dirty="0"/>
          </a:p>
        </p:txBody>
      </p:sp>
      <p:sp>
        <p:nvSpPr>
          <p:cNvPr id="4" name="Title 3">
            <a:extLst>
              <a:ext uri="{FF2B5EF4-FFF2-40B4-BE49-F238E27FC236}">
                <a16:creationId xmlns:a16="http://schemas.microsoft.com/office/drawing/2014/main" id="{7459594D-3E85-8B2D-06F2-0AF27DD19112}"/>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3935642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91782-0DCE-DF43-9DF2-3191C2A6ECD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464DFB-AEF4-7440-8FE5-3D42D426DF7C}"/>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DAC4E637-9641-9031-F6D1-13D9C013DD5E}"/>
              </a:ext>
            </a:extLst>
          </p:cNvPr>
          <p:cNvSpPr>
            <a:spLocks noGrp="1"/>
          </p:cNvSpPr>
          <p:nvPr>
            <p:ph idx="1"/>
          </p:nvPr>
        </p:nvSpPr>
        <p:spPr>
          <a:xfrm>
            <a:off x="915987" y="3200400"/>
            <a:ext cx="14232573" cy="9573053"/>
          </a:xfrm>
        </p:spPr>
        <p:txBody>
          <a:bodyPr>
            <a:normAutofit lnSpcReduction="10000"/>
          </a:bodyPr>
          <a:lstStyle/>
          <a:p>
            <a:r>
              <a:rPr lang="en-US" dirty="0"/>
              <a:t>This first-in-class gene therapy gained initial accelerated approval by the US Food and Drug Administration (FDA) on June 22, 2023, in 4–5-year-old ambulatory boys.</a:t>
            </a:r>
            <a:r>
              <a:rPr lang="en-US" baseline="30000" dirty="0"/>
              <a:t>4</a:t>
            </a:r>
            <a:r>
              <a:rPr lang="en-US" dirty="0"/>
              <a:t> </a:t>
            </a:r>
          </a:p>
          <a:p>
            <a:r>
              <a:rPr lang="en-US" dirty="0"/>
              <a:t>There was a subsequent label expansion on June 20, 2024, based on data from the phase 3 clinical trial, granting full approval to use </a:t>
            </a:r>
            <a:r>
              <a:rPr lang="en-US" dirty="0" err="1"/>
              <a:t>delandistrogene</a:t>
            </a:r>
            <a:r>
              <a:rPr lang="en-US" dirty="0"/>
              <a:t> </a:t>
            </a:r>
            <a:r>
              <a:rPr lang="en-US" dirty="0" err="1"/>
              <a:t>moxeparvovec</a:t>
            </a:r>
            <a:r>
              <a:rPr lang="en-US" dirty="0"/>
              <a:t> in ambulatory boys with DMD aged 4 years and older and </a:t>
            </a:r>
            <a:r>
              <a:rPr lang="en-US" dirty="0" err="1"/>
              <a:t>acceleratedapproval</a:t>
            </a:r>
            <a:r>
              <a:rPr lang="en-US" dirty="0"/>
              <a:t> to use in </a:t>
            </a:r>
            <a:r>
              <a:rPr lang="en-US" dirty="0" err="1"/>
              <a:t>nonambulatory</a:t>
            </a:r>
            <a:r>
              <a:rPr lang="en-US" dirty="0"/>
              <a:t> patients with DMD.</a:t>
            </a:r>
            <a:endParaRPr lang="en-US" baseline="30000" dirty="0"/>
          </a:p>
        </p:txBody>
      </p:sp>
      <p:sp>
        <p:nvSpPr>
          <p:cNvPr id="4" name="Title 3">
            <a:extLst>
              <a:ext uri="{FF2B5EF4-FFF2-40B4-BE49-F238E27FC236}">
                <a16:creationId xmlns:a16="http://schemas.microsoft.com/office/drawing/2014/main" id="{F2F37215-5787-4627-096A-3C685C85D027}"/>
              </a:ext>
            </a:extLst>
          </p:cNvPr>
          <p:cNvSpPr>
            <a:spLocks noGrp="1"/>
          </p:cNvSpPr>
          <p:nvPr>
            <p:ph type="title"/>
          </p:nvPr>
        </p:nvSpPr>
        <p:spPr/>
        <p:txBody>
          <a:bodyPr/>
          <a:lstStyle/>
          <a:p>
            <a:r>
              <a:rPr lang="en-US" dirty="0"/>
              <a:t>Introduction</a:t>
            </a:r>
          </a:p>
        </p:txBody>
      </p:sp>
      <p:pic>
        <p:nvPicPr>
          <p:cNvPr id="8" name="Graphic 7" descr="Hospital with solid fill">
            <a:extLst>
              <a:ext uri="{FF2B5EF4-FFF2-40B4-BE49-F238E27FC236}">
                <a16:creationId xmlns:a16="http://schemas.microsoft.com/office/drawing/2014/main" id="{9986DDA6-C4CA-3712-4DAA-199C80793D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80828" y="2736894"/>
            <a:ext cx="7388772" cy="7388772"/>
          </a:xfrm>
          <a:prstGeom prst="rect">
            <a:avLst/>
          </a:prstGeom>
        </p:spPr>
      </p:pic>
    </p:spTree>
    <p:extLst>
      <p:ext uri="{BB962C8B-B14F-4D97-AF65-F5344CB8AC3E}">
        <p14:creationId xmlns:p14="http://schemas.microsoft.com/office/powerpoint/2010/main" val="1818883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0FB8-E8F2-792E-54C0-CA0DCE6E5DB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848D57-D164-8DBF-55BA-AA42AA662F58}"/>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33B44901-66E5-CD81-074F-7307E6A0108E}"/>
              </a:ext>
            </a:extLst>
          </p:cNvPr>
          <p:cNvSpPr>
            <a:spLocks noGrp="1"/>
          </p:cNvSpPr>
          <p:nvPr>
            <p:ph idx="1"/>
          </p:nvPr>
        </p:nvSpPr>
        <p:spPr/>
        <p:txBody>
          <a:bodyPr>
            <a:normAutofit/>
          </a:bodyPr>
          <a:lstStyle/>
          <a:p>
            <a:pPr marL="0" indent="0">
              <a:buNone/>
            </a:pPr>
            <a:r>
              <a:rPr lang="en-US" dirty="0"/>
              <a:t>This Evidence in Focus provides a review and summary of the current evidence on the efficacy and adverse effects of </a:t>
            </a:r>
            <a:r>
              <a:rPr lang="en-US" dirty="0" err="1"/>
              <a:t>delandistrogene</a:t>
            </a:r>
            <a:r>
              <a:rPr lang="en-US" dirty="0"/>
              <a:t> </a:t>
            </a:r>
            <a:r>
              <a:rPr lang="en-US" dirty="0" err="1"/>
              <a:t>moxeparvovec</a:t>
            </a:r>
            <a:r>
              <a:rPr lang="en-US" dirty="0"/>
              <a:t> for DMD. This type of systematic review uses an abbreviated version of the American Academy of Neurology (AAN) guideline methodology to highlight the strength of evidence underlying new therapies and facilitate discussion concerning their appropriate use. This process does not generate specific recommendations for care. The accompanying discussion is intended to aid the practicing neurologist, other medical professionals, patients, and families in interpreting the published data to inform clinical decision making.</a:t>
            </a:r>
            <a:endParaRPr lang="en-US" baseline="30000" dirty="0"/>
          </a:p>
        </p:txBody>
      </p:sp>
      <p:sp>
        <p:nvSpPr>
          <p:cNvPr id="4" name="Title 3">
            <a:extLst>
              <a:ext uri="{FF2B5EF4-FFF2-40B4-BE49-F238E27FC236}">
                <a16:creationId xmlns:a16="http://schemas.microsoft.com/office/drawing/2014/main" id="{358C9A3C-E406-5312-5FEE-ACDAA3BE66A9}"/>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645808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003AE3-19C4-8E1B-CA37-E0968121B33E}"/>
              </a:ext>
            </a:extLst>
          </p:cNvPr>
          <p:cNvSpPr>
            <a:spLocks noGrp="1"/>
          </p:cNvSpPr>
          <p:nvPr>
            <p:ph type="ftr" sz="quarter" idx="11"/>
          </p:nvPr>
        </p:nvSpPr>
        <p:spPr/>
        <p:txBody>
          <a:bodyPr/>
          <a:lstStyle/>
          <a:p>
            <a:r>
              <a:rPr lang="en-US" dirty="0"/>
              <a:t>© 2025 American Academy of Neurology</a:t>
            </a:r>
          </a:p>
        </p:txBody>
      </p:sp>
      <p:sp>
        <p:nvSpPr>
          <p:cNvPr id="3" name="Content Placeholder 2">
            <a:extLst>
              <a:ext uri="{FF2B5EF4-FFF2-40B4-BE49-F238E27FC236}">
                <a16:creationId xmlns:a16="http://schemas.microsoft.com/office/drawing/2014/main" id="{CD1D7F8E-57B3-B64B-6F09-D06BBE6B7CC1}"/>
              </a:ext>
            </a:extLst>
          </p:cNvPr>
          <p:cNvSpPr>
            <a:spLocks noGrp="1"/>
          </p:cNvSpPr>
          <p:nvPr>
            <p:ph idx="1"/>
          </p:nvPr>
        </p:nvSpPr>
        <p:spPr>
          <a:xfrm>
            <a:off x="5856127" y="3200400"/>
            <a:ext cx="11733213" cy="1127760"/>
          </a:xfrm>
        </p:spPr>
        <p:txBody>
          <a:bodyPr/>
          <a:lstStyle/>
          <a:p>
            <a:pPr marL="0" indent="0" algn="ctr">
              <a:buNone/>
            </a:pPr>
            <a:r>
              <a:rPr lang="en-US" dirty="0"/>
              <a:t>Establish Clinical Questions</a:t>
            </a:r>
          </a:p>
        </p:txBody>
      </p:sp>
      <p:sp>
        <p:nvSpPr>
          <p:cNvPr id="4" name="Title 3">
            <a:extLst>
              <a:ext uri="{FF2B5EF4-FFF2-40B4-BE49-F238E27FC236}">
                <a16:creationId xmlns:a16="http://schemas.microsoft.com/office/drawing/2014/main" id="{9397BD4A-A81C-F54C-6AC5-1CB586BBF949}"/>
              </a:ext>
            </a:extLst>
          </p:cNvPr>
          <p:cNvSpPr>
            <a:spLocks noGrp="1"/>
          </p:cNvSpPr>
          <p:nvPr>
            <p:ph type="title"/>
          </p:nvPr>
        </p:nvSpPr>
        <p:spPr/>
        <p:txBody>
          <a:bodyPr/>
          <a:lstStyle/>
          <a:p>
            <a:r>
              <a:rPr lang="en-US" dirty="0"/>
              <a:t>Systematic review development process</a:t>
            </a:r>
          </a:p>
        </p:txBody>
      </p:sp>
      <p:sp>
        <p:nvSpPr>
          <p:cNvPr id="5" name="Arrow: Down 4">
            <a:extLst>
              <a:ext uri="{FF2B5EF4-FFF2-40B4-BE49-F238E27FC236}">
                <a16:creationId xmlns:a16="http://schemas.microsoft.com/office/drawing/2014/main" id="{955429A2-3D6F-CBA0-0789-E24CD1FAA4F6}"/>
              </a:ext>
            </a:extLst>
          </p:cNvPr>
          <p:cNvSpPr/>
          <p:nvPr/>
        </p:nvSpPr>
        <p:spPr>
          <a:xfrm>
            <a:off x="11097894" y="4328160"/>
            <a:ext cx="1249680" cy="1955542"/>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A43BFAC-0A42-5E45-5666-9C64F4FBA9BC}"/>
              </a:ext>
            </a:extLst>
          </p:cNvPr>
          <p:cNvSpPr txBox="1">
            <a:spLocks/>
          </p:cNvSpPr>
          <p:nvPr/>
        </p:nvSpPr>
        <p:spPr>
          <a:xfrm>
            <a:off x="5856127" y="6559498"/>
            <a:ext cx="11733213" cy="1127760"/>
          </a:xfrm>
          <a:prstGeom prst="rect">
            <a:avLst/>
          </a:prstGeom>
        </p:spPr>
        <p:txBody>
          <a:bodyPr vert="horz" lIns="0" tIns="0" rIns="0" bIns="0" rtlCol="0">
            <a:normAutofit/>
          </a:bodyPr>
          <a:lstStyle>
            <a:lvl1pPr marL="457200" indent="-457200" algn="l" defTabSz="1828800" rtl="0" eaLnBrk="1" latinLnBrk="0" hangingPunct="1">
              <a:lnSpc>
                <a:spcPct val="90000"/>
              </a:lnSpc>
              <a:spcBef>
                <a:spcPts val="2000"/>
              </a:spcBef>
              <a:buClr>
                <a:schemeClr val="accent1"/>
              </a:buClr>
              <a:buFont typeface="Arial" panose="020B0604020202020204" pitchFamily="34" charset="0"/>
              <a:buChar char="•"/>
              <a:defRPr sz="5600" kern="1200">
                <a:solidFill>
                  <a:schemeClr val="tx2"/>
                </a:solidFill>
                <a:latin typeface="+mn-lt"/>
                <a:ea typeface="+mn-ea"/>
                <a:cs typeface="+mn-cs"/>
              </a:defRPr>
            </a:lvl1pPr>
            <a:lvl2pPr marL="928688" indent="-455613" algn="l" defTabSz="1828800" rtl="0" eaLnBrk="1" latinLnBrk="0" hangingPunct="1">
              <a:lnSpc>
                <a:spcPct val="90000"/>
              </a:lnSpc>
              <a:spcBef>
                <a:spcPts val="1000"/>
              </a:spcBef>
              <a:buClr>
                <a:schemeClr val="accent1"/>
              </a:buClr>
              <a:buFont typeface="Arial" panose="020B0604020202020204" pitchFamily="34" charset="0"/>
              <a:buChar char="•"/>
              <a:tabLst/>
              <a:defRPr sz="4800" kern="1200">
                <a:solidFill>
                  <a:schemeClr val="tx2"/>
                </a:solidFill>
                <a:latin typeface="+mn-lt"/>
                <a:ea typeface="+mn-ea"/>
                <a:cs typeface="+mn-cs"/>
              </a:defRPr>
            </a:lvl2pPr>
            <a:lvl3pPr marL="1382713" indent="-454025" algn="l" defTabSz="1828800" rtl="0" eaLnBrk="1" latinLnBrk="0" hangingPunct="1">
              <a:lnSpc>
                <a:spcPct val="90000"/>
              </a:lnSpc>
              <a:spcBef>
                <a:spcPts val="1000"/>
              </a:spcBef>
              <a:buClr>
                <a:schemeClr val="accent1"/>
              </a:buClr>
              <a:buFont typeface="Arial" panose="020B0604020202020204" pitchFamily="34" charset="0"/>
              <a:buChar char="•"/>
              <a:tabLst/>
              <a:defRPr sz="4000" kern="1200">
                <a:solidFill>
                  <a:schemeClr val="tx2"/>
                </a:solidFill>
                <a:latin typeface="+mn-lt"/>
                <a:ea typeface="+mn-ea"/>
                <a:cs typeface="+mn-cs"/>
              </a:defRPr>
            </a:lvl3pPr>
            <a:lvl4pPr marL="1792288" indent="-423863"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4pPr>
            <a:lvl5pPr marL="2290763" indent="-473075"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Font typeface="Arial" panose="020B0604020202020204" pitchFamily="34" charset="0"/>
              <a:buNone/>
            </a:pPr>
            <a:r>
              <a:rPr lang="en-US" dirty="0"/>
              <a:t>Obtain and Review Evidence</a:t>
            </a:r>
          </a:p>
        </p:txBody>
      </p:sp>
      <p:sp>
        <p:nvSpPr>
          <p:cNvPr id="7" name="Arrow: Down 6">
            <a:extLst>
              <a:ext uri="{FF2B5EF4-FFF2-40B4-BE49-F238E27FC236}">
                <a16:creationId xmlns:a16="http://schemas.microsoft.com/office/drawing/2014/main" id="{77F2820D-2D01-ACCE-2805-FD057FD82786}"/>
              </a:ext>
            </a:extLst>
          </p:cNvPr>
          <p:cNvSpPr/>
          <p:nvPr/>
        </p:nvSpPr>
        <p:spPr>
          <a:xfrm>
            <a:off x="11097894" y="7598229"/>
            <a:ext cx="1249680" cy="1955542"/>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54DB1954-DA93-B5D3-BDFB-7CFD122BA201}"/>
              </a:ext>
            </a:extLst>
          </p:cNvPr>
          <p:cNvSpPr txBox="1">
            <a:spLocks/>
          </p:cNvSpPr>
          <p:nvPr/>
        </p:nvSpPr>
        <p:spPr>
          <a:xfrm>
            <a:off x="5856126" y="9906702"/>
            <a:ext cx="11733213" cy="1127760"/>
          </a:xfrm>
          <a:prstGeom prst="rect">
            <a:avLst/>
          </a:prstGeom>
        </p:spPr>
        <p:txBody>
          <a:bodyPr vert="horz" lIns="0" tIns="0" rIns="0" bIns="0" rtlCol="0">
            <a:normAutofit/>
          </a:bodyPr>
          <a:lstStyle>
            <a:lvl1pPr marL="457200" indent="-457200" algn="l" defTabSz="1828800" rtl="0" eaLnBrk="1" latinLnBrk="0" hangingPunct="1">
              <a:lnSpc>
                <a:spcPct val="90000"/>
              </a:lnSpc>
              <a:spcBef>
                <a:spcPts val="2000"/>
              </a:spcBef>
              <a:buClr>
                <a:schemeClr val="accent1"/>
              </a:buClr>
              <a:buFont typeface="Arial" panose="020B0604020202020204" pitchFamily="34" charset="0"/>
              <a:buChar char="•"/>
              <a:defRPr sz="5600" kern="1200">
                <a:solidFill>
                  <a:schemeClr val="tx2"/>
                </a:solidFill>
                <a:latin typeface="+mn-lt"/>
                <a:ea typeface="+mn-ea"/>
                <a:cs typeface="+mn-cs"/>
              </a:defRPr>
            </a:lvl1pPr>
            <a:lvl2pPr marL="928688" indent="-455613" algn="l" defTabSz="1828800" rtl="0" eaLnBrk="1" latinLnBrk="0" hangingPunct="1">
              <a:lnSpc>
                <a:spcPct val="90000"/>
              </a:lnSpc>
              <a:spcBef>
                <a:spcPts val="1000"/>
              </a:spcBef>
              <a:buClr>
                <a:schemeClr val="accent1"/>
              </a:buClr>
              <a:buFont typeface="Arial" panose="020B0604020202020204" pitchFamily="34" charset="0"/>
              <a:buChar char="•"/>
              <a:tabLst/>
              <a:defRPr sz="4800" kern="1200">
                <a:solidFill>
                  <a:schemeClr val="tx2"/>
                </a:solidFill>
                <a:latin typeface="+mn-lt"/>
                <a:ea typeface="+mn-ea"/>
                <a:cs typeface="+mn-cs"/>
              </a:defRPr>
            </a:lvl2pPr>
            <a:lvl3pPr marL="1382713" indent="-454025" algn="l" defTabSz="1828800" rtl="0" eaLnBrk="1" latinLnBrk="0" hangingPunct="1">
              <a:lnSpc>
                <a:spcPct val="90000"/>
              </a:lnSpc>
              <a:spcBef>
                <a:spcPts val="1000"/>
              </a:spcBef>
              <a:buClr>
                <a:schemeClr val="accent1"/>
              </a:buClr>
              <a:buFont typeface="Arial" panose="020B0604020202020204" pitchFamily="34" charset="0"/>
              <a:buChar char="•"/>
              <a:tabLst/>
              <a:defRPr sz="4000" kern="1200">
                <a:solidFill>
                  <a:schemeClr val="tx2"/>
                </a:solidFill>
                <a:latin typeface="+mn-lt"/>
                <a:ea typeface="+mn-ea"/>
                <a:cs typeface="+mn-cs"/>
              </a:defRPr>
            </a:lvl3pPr>
            <a:lvl4pPr marL="1792288" indent="-423863"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4pPr>
            <a:lvl5pPr marL="2290763" indent="-473075"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Font typeface="Arial" panose="020B0604020202020204" pitchFamily="34" charset="0"/>
              <a:buNone/>
            </a:pPr>
            <a:r>
              <a:rPr lang="en-US" dirty="0"/>
              <a:t>Determine Conclusions</a:t>
            </a:r>
          </a:p>
        </p:txBody>
      </p:sp>
      <p:sp>
        <p:nvSpPr>
          <p:cNvPr id="9" name="Rectangle 8">
            <a:extLst>
              <a:ext uri="{FF2B5EF4-FFF2-40B4-BE49-F238E27FC236}">
                <a16:creationId xmlns:a16="http://schemas.microsoft.com/office/drawing/2014/main" id="{68665D65-A7EC-A650-D3CC-5C853272C61A}"/>
              </a:ext>
            </a:extLst>
          </p:cNvPr>
          <p:cNvSpPr/>
          <p:nvPr/>
        </p:nvSpPr>
        <p:spPr>
          <a:xfrm>
            <a:off x="915988" y="11354342"/>
            <a:ext cx="18713132" cy="1077218"/>
          </a:xfrm>
          <a:prstGeom prst="rect">
            <a:avLst/>
          </a:prstGeom>
        </p:spPr>
        <p:txBody>
          <a:bodyPr wrap="square">
            <a:spAutoFit/>
          </a:bodyPr>
          <a:lstStyle/>
          <a:p>
            <a:r>
              <a:rPr lang="en-US" sz="3200" dirty="0"/>
              <a:t>Systematic review developed according to the </a:t>
            </a:r>
            <a:r>
              <a:rPr lang="en-US" sz="3200" dirty="0">
                <a:hlinkClick r:id="rId3"/>
              </a:rPr>
              <a:t>AAN 2017 Edition Clinical Practice Guideline Process Manual</a:t>
            </a:r>
            <a:r>
              <a:rPr lang="en-US" sz="3200" dirty="0"/>
              <a:t>.</a:t>
            </a:r>
          </a:p>
        </p:txBody>
      </p:sp>
    </p:spTree>
    <p:extLst>
      <p:ext uri="{BB962C8B-B14F-4D97-AF65-F5344CB8AC3E}">
        <p14:creationId xmlns:p14="http://schemas.microsoft.com/office/powerpoint/2010/main" val="923864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CF09B-3B54-939B-643D-AEC6F815D49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6F4C61-0CD5-C52D-0465-B4DA5BC79461}"/>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5219F061-1CB7-728F-28AD-D23508F124BE}"/>
              </a:ext>
            </a:extLst>
          </p:cNvPr>
          <p:cNvSpPr>
            <a:spLocks noGrp="1"/>
          </p:cNvSpPr>
          <p:nvPr>
            <p:ph idx="1"/>
          </p:nvPr>
        </p:nvSpPr>
        <p:spPr>
          <a:xfrm>
            <a:off x="915987" y="3200400"/>
            <a:ext cx="14061253" cy="9573053"/>
          </a:xfrm>
        </p:spPr>
        <p:txBody>
          <a:bodyPr>
            <a:normAutofit lnSpcReduction="10000"/>
          </a:bodyPr>
          <a:lstStyle/>
          <a:p>
            <a:r>
              <a:rPr lang="en-US" b="0" i="0" u="none" strike="noStrike" baseline="0" dirty="0"/>
              <a:t>Databases </a:t>
            </a:r>
            <a:r>
              <a:rPr lang="en-US" dirty="0"/>
              <a:t>were searched </a:t>
            </a:r>
            <a:r>
              <a:rPr lang="en-US" b="0" i="0" u="none" strike="noStrike" baseline="0" dirty="0"/>
              <a:t>for published articles and clinical trials on treatment of DMD with </a:t>
            </a:r>
            <a:r>
              <a:rPr lang="en-US" b="0" i="0" u="none" strike="noStrike" baseline="0" dirty="0" err="1"/>
              <a:t>delandistrogene</a:t>
            </a:r>
            <a:r>
              <a:rPr lang="en-US" dirty="0"/>
              <a:t> </a:t>
            </a:r>
            <a:r>
              <a:rPr lang="en-US" b="0" i="0" u="none" strike="noStrike" baseline="0" dirty="0" err="1"/>
              <a:t>moxeparvovec</a:t>
            </a:r>
            <a:r>
              <a:rPr lang="en-US" b="0" i="0" u="none" strike="noStrike" baseline="0" dirty="0"/>
              <a:t>.</a:t>
            </a:r>
          </a:p>
          <a:p>
            <a:r>
              <a:rPr lang="en-US" b="0" i="0" u="none" strike="noStrike" baseline="0" dirty="0"/>
              <a:t>Data from posted results on clinicaltrials.gov and in available FDA documents were also reviewed.</a:t>
            </a:r>
          </a:p>
          <a:p>
            <a:r>
              <a:rPr lang="en-US" b="0" i="0" u="none" strike="noStrike" baseline="0" dirty="0"/>
              <a:t>For evidence-based information about adverse reactions, warnings, and precautions, we included all study types of original reports and consulted the FDA drug label.</a:t>
            </a:r>
          </a:p>
          <a:p>
            <a:pPr marL="0" indent="0">
              <a:buNone/>
            </a:pPr>
            <a:endParaRPr lang="en-US" dirty="0"/>
          </a:p>
        </p:txBody>
      </p:sp>
      <p:sp>
        <p:nvSpPr>
          <p:cNvPr id="4" name="Title 3">
            <a:extLst>
              <a:ext uri="{FF2B5EF4-FFF2-40B4-BE49-F238E27FC236}">
                <a16:creationId xmlns:a16="http://schemas.microsoft.com/office/drawing/2014/main" id="{E0A487D0-9703-8951-A9B3-E3B8B2B3DFA6}"/>
              </a:ext>
            </a:extLst>
          </p:cNvPr>
          <p:cNvSpPr>
            <a:spLocks noGrp="1"/>
          </p:cNvSpPr>
          <p:nvPr>
            <p:ph type="title"/>
          </p:nvPr>
        </p:nvSpPr>
        <p:spPr/>
        <p:txBody>
          <a:bodyPr/>
          <a:lstStyle/>
          <a:p>
            <a:r>
              <a:rPr lang="en-US" dirty="0"/>
              <a:t>Literature search &amp; review</a:t>
            </a:r>
          </a:p>
        </p:txBody>
      </p:sp>
      <p:pic>
        <p:nvPicPr>
          <p:cNvPr id="5" name="Graphic 4" descr="Network diagram with solid fill">
            <a:extLst>
              <a:ext uri="{FF2B5EF4-FFF2-40B4-BE49-F238E27FC236}">
                <a16:creationId xmlns:a16="http://schemas.microsoft.com/office/drawing/2014/main" id="{851CA6D3-7AC6-DDB6-9AB1-1B98C8F858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398883" y="2822641"/>
            <a:ext cx="8070717" cy="8070717"/>
          </a:xfrm>
          <a:custGeom>
            <a:avLst/>
            <a:gdLst>
              <a:gd name="connsiteX0" fmla="*/ 0 w 8370888"/>
              <a:gd name="connsiteY0" fmla="*/ 0 h 8839201"/>
              <a:gd name="connsiteX1" fmla="*/ 8370888 w 8370888"/>
              <a:gd name="connsiteY1" fmla="*/ 0 h 8839201"/>
              <a:gd name="connsiteX2" fmla="*/ 8370888 w 8370888"/>
              <a:gd name="connsiteY2" fmla="*/ 8839201 h 8839201"/>
              <a:gd name="connsiteX3" fmla="*/ 255600 w 8370888"/>
              <a:gd name="connsiteY3" fmla="*/ 8839201 h 8839201"/>
              <a:gd name="connsiteX4" fmla="*/ 250613 w 8370888"/>
              <a:gd name="connsiteY4" fmla="*/ 8789726 h 8839201"/>
              <a:gd name="connsiteX5" fmla="*/ 6750 w 8370888"/>
              <a:gd name="connsiteY5" fmla="*/ 8590972 h 8839201"/>
              <a:gd name="connsiteX6" fmla="*/ 0 w 8370888"/>
              <a:gd name="connsiteY6" fmla="*/ 8591653 h 883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70888" h="8839201">
                <a:moveTo>
                  <a:pt x="0" y="0"/>
                </a:moveTo>
                <a:lnTo>
                  <a:pt x="8370888" y="0"/>
                </a:lnTo>
                <a:lnTo>
                  <a:pt x="8370888" y="8839201"/>
                </a:lnTo>
                <a:lnTo>
                  <a:pt x="255600" y="8839201"/>
                </a:lnTo>
                <a:lnTo>
                  <a:pt x="250613" y="8789726"/>
                </a:lnTo>
                <a:cubicBezTo>
                  <a:pt x="227402" y="8676297"/>
                  <a:pt x="127041" y="8590972"/>
                  <a:pt x="6750" y="8590972"/>
                </a:cubicBezTo>
                <a:lnTo>
                  <a:pt x="0" y="8591653"/>
                </a:lnTo>
                <a:close/>
              </a:path>
            </a:pathLst>
          </a:custGeom>
        </p:spPr>
      </p:pic>
    </p:spTree>
    <p:extLst>
      <p:ext uri="{BB962C8B-B14F-4D97-AF65-F5344CB8AC3E}">
        <p14:creationId xmlns:p14="http://schemas.microsoft.com/office/powerpoint/2010/main" val="3445968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5FEE86-8B47-EE52-D035-C8756BACC5B4}"/>
              </a:ext>
            </a:extLst>
          </p:cNvPr>
          <p:cNvSpPr>
            <a:spLocks noGrp="1"/>
          </p:cNvSpPr>
          <p:nvPr>
            <p:ph type="ftr" sz="quarter" idx="11"/>
          </p:nvPr>
        </p:nvSpPr>
        <p:spPr/>
        <p:txBody>
          <a:bodyPr/>
          <a:lstStyle/>
          <a:p>
            <a:r>
              <a:rPr lang="en-US"/>
              <a:t>© 2025 American Academy of Neurology</a:t>
            </a:r>
            <a:endParaRPr lang="en-US" dirty="0"/>
          </a:p>
        </p:txBody>
      </p:sp>
      <p:graphicFrame>
        <p:nvGraphicFramePr>
          <p:cNvPr id="5" name="Content Placeholder 4">
            <a:extLst>
              <a:ext uri="{FF2B5EF4-FFF2-40B4-BE49-F238E27FC236}">
                <a16:creationId xmlns:a16="http://schemas.microsoft.com/office/drawing/2014/main" id="{EDAAA1F9-303D-6E60-BF80-1ED21640C6A1}"/>
              </a:ext>
            </a:extLst>
          </p:cNvPr>
          <p:cNvGraphicFramePr>
            <a:graphicFrameLocks noGrp="1"/>
          </p:cNvGraphicFramePr>
          <p:nvPr>
            <p:ph idx="1"/>
            <p:extLst>
              <p:ext uri="{D42A27DB-BD31-4B8C-83A1-F6EECF244321}">
                <p14:modId xmlns:p14="http://schemas.microsoft.com/office/powerpoint/2010/main" val="658599053"/>
              </p:ext>
            </p:extLst>
          </p:nvPr>
        </p:nvGraphicFramePr>
        <p:xfrm>
          <a:off x="8023860" y="1969288"/>
          <a:ext cx="15942628" cy="10318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110EA4DE-9926-5851-25ED-F4688CFF131B}"/>
              </a:ext>
            </a:extLst>
          </p:cNvPr>
          <p:cNvSpPr>
            <a:spLocks noGrp="1"/>
          </p:cNvSpPr>
          <p:nvPr>
            <p:ph type="title"/>
          </p:nvPr>
        </p:nvSpPr>
        <p:spPr/>
        <p:txBody>
          <a:bodyPr/>
          <a:lstStyle/>
          <a:p>
            <a:r>
              <a:rPr lang="en-US" dirty="0"/>
              <a:t>Literature search &amp; review</a:t>
            </a:r>
          </a:p>
        </p:txBody>
      </p:sp>
      <p:sp>
        <p:nvSpPr>
          <p:cNvPr id="6" name="TextBox 5">
            <a:extLst>
              <a:ext uri="{FF2B5EF4-FFF2-40B4-BE49-F238E27FC236}">
                <a16:creationId xmlns:a16="http://schemas.microsoft.com/office/drawing/2014/main" id="{AB6242E8-29A6-0E1D-E420-896B26F9F34F}"/>
              </a:ext>
            </a:extLst>
          </p:cNvPr>
          <p:cNvSpPr txBox="1"/>
          <p:nvPr/>
        </p:nvSpPr>
        <p:spPr>
          <a:xfrm>
            <a:off x="2195002" y="7242042"/>
            <a:ext cx="3906114" cy="1323439"/>
          </a:xfrm>
          <a:prstGeom prst="rect">
            <a:avLst/>
          </a:prstGeom>
          <a:noFill/>
        </p:spPr>
        <p:txBody>
          <a:bodyPr wrap="square" rtlCol="0">
            <a:spAutoFit/>
          </a:bodyPr>
          <a:lstStyle/>
          <a:p>
            <a:pPr algn="ctr"/>
            <a:r>
              <a:rPr lang="en-US" sz="4000" dirty="0">
                <a:solidFill>
                  <a:schemeClr val="tx2"/>
                </a:solidFill>
              </a:rPr>
              <a:t>59 citations identified</a:t>
            </a:r>
          </a:p>
        </p:txBody>
      </p:sp>
      <p:sp>
        <p:nvSpPr>
          <p:cNvPr id="7" name="TextBox 6">
            <a:extLst>
              <a:ext uri="{FF2B5EF4-FFF2-40B4-BE49-F238E27FC236}">
                <a16:creationId xmlns:a16="http://schemas.microsoft.com/office/drawing/2014/main" id="{EF0868AE-F416-663D-7756-0991D61672EA}"/>
              </a:ext>
            </a:extLst>
          </p:cNvPr>
          <p:cNvSpPr txBox="1"/>
          <p:nvPr/>
        </p:nvSpPr>
        <p:spPr>
          <a:xfrm>
            <a:off x="2195002" y="10840873"/>
            <a:ext cx="4137846" cy="1938992"/>
          </a:xfrm>
          <a:prstGeom prst="rect">
            <a:avLst/>
          </a:prstGeom>
          <a:noFill/>
        </p:spPr>
        <p:txBody>
          <a:bodyPr wrap="square" rtlCol="0">
            <a:spAutoFit/>
          </a:bodyPr>
          <a:lstStyle/>
          <a:p>
            <a:pPr algn="ctr"/>
            <a:r>
              <a:rPr lang="en-US" sz="4000" dirty="0">
                <a:solidFill>
                  <a:schemeClr val="tx2"/>
                </a:solidFill>
              </a:rPr>
              <a:t>6 articles included, 4 with available data</a:t>
            </a:r>
          </a:p>
        </p:txBody>
      </p:sp>
      <p:sp>
        <p:nvSpPr>
          <p:cNvPr id="16" name="Arrow: Down 15">
            <a:extLst>
              <a:ext uri="{FF2B5EF4-FFF2-40B4-BE49-F238E27FC236}">
                <a16:creationId xmlns:a16="http://schemas.microsoft.com/office/drawing/2014/main" id="{5C7A0907-1295-BF01-4614-82FAC2EEEC9A}"/>
              </a:ext>
            </a:extLst>
          </p:cNvPr>
          <p:cNvSpPr/>
          <p:nvPr/>
        </p:nvSpPr>
        <p:spPr>
          <a:xfrm>
            <a:off x="3670981" y="8870791"/>
            <a:ext cx="954157" cy="1696277"/>
          </a:xfrm>
          <a:prstGeom prst="down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2284633-9B5E-1099-113C-FC99F2D4FD5E}"/>
              </a:ext>
            </a:extLst>
          </p:cNvPr>
          <p:cNvSpPr txBox="1"/>
          <p:nvPr/>
        </p:nvSpPr>
        <p:spPr>
          <a:xfrm>
            <a:off x="983664" y="3190812"/>
            <a:ext cx="6550047" cy="3639996"/>
          </a:xfrm>
          <a:prstGeom prst="rect">
            <a:avLst/>
          </a:prstGeom>
        </p:spPr>
        <p:txBody>
          <a:bodyPr vert="horz" wrap="square" lIns="0" tIns="18288" rIns="0" bIns="18288" rtlCol="0" anchor="b" anchorCtr="0">
            <a:noAutofit/>
          </a:bodyPr>
          <a:lstStyle/>
          <a:p>
            <a:r>
              <a:rPr lang="en-US" sz="4000" dirty="0">
                <a:solidFill>
                  <a:schemeClr val="tx2"/>
                </a:solidFill>
              </a:rPr>
              <a:t>PubMed, Cochrane, Clinicaltrials.gov, and WHO’s Clinical Trials Registry Platform databases were searched through Oct. 16, 2024</a:t>
            </a:r>
          </a:p>
        </p:txBody>
      </p:sp>
    </p:spTree>
    <p:extLst>
      <p:ext uri="{BB962C8B-B14F-4D97-AF65-F5344CB8AC3E}">
        <p14:creationId xmlns:p14="http://schemas.microsoft.com/office/powerpoint/2010/main" val="3166603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F77D57A-E717-D6F6-4CF9-56FA6AD5D437}"/>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DE4C1DD-80E4-1A33-6C5F-023C349042BC}"/>
              </a:ext>
            </a:extLst>
          </p:cNvPr>
          <p:cNvSpPr>
            <a:spLocks noGrp="1"/>
          </p:cNvSpPr>
          <p:nvPr>
            <p:ph idx="1"/>
          </p:nvPr>
        </p:nvSpPr>
        <p:spPr/>
        <p:txBody>
          <a:bodyPr/>
          <a:lstStyle/>
          <a:p>
            <a:pPr marL="0" indent="0">
              <a:buNone/>
            </a:pPr>
            <a:r>
              <a:rPr lang="en-US" dirty="0"/>
              <a:t>Primary functional motor outcome for 4 included trials: </a:t>
            </a:r>
            <a:r>
              <a:rPr lang="en-US" b="0" i="0" dirty="0">
                <a:effectLst/>
              </a:rPr>
              <a:t>North Star Ambulatory Assessment (NSAA)</a:t>
            </a:r>
          </a:p>
          <a:p>
            <a:pPr lvl="1"/>
            <a:r>
              <a:rPr lang="en-US" dirty="0"/>
              <a:t>Graded on scale: 0 (unable to perform), 1 (able to perform but struggled or needed assistance), or 2 (able to perform independently)</a:t>
            </a:r>
          </a:p>
          <a:p>
            <a:pPr lvl="1"/>
            <a:r>
              <a:rPr lang="en-US" dirty="0"/>
              <a:t>Includes measures of rising from floor, walking, running, which are also measured in some of the secondary outcomes of the trials, such as time to rise (TTR) and the 10-meter walk/run (10MWR) test</a:t>
            </a:r>
          </a:p>
          <a:p>
            <a:pPr lvl="1"/>
            <a:r>
              <a:rPr lang="en-US" dirty="0"/>
              <a:t>Minimally clinically important difference: 2.3–3.5 points</a:t>
            </a:r>
            <a:r>
              <a:rPr lang="en-US" baseline="30000" dirty="0"/>
              <a:t>6</a:t>
            </a:r>
          </a:p>
          <a:p>
            <a:pPr lvl="1"/>
            <a:endParaRPr lang="en-US" dirty="0"/>
          </a:p>
          <a:p>
            <a:endParaRPr lang="en-US" dirty="0"/>
          </a:p>
        </p:txBody>
      </p:sp>
      <p:sp>
        <p:nvSpPr>
          <p:cNvPr id="4" name="Title 3">
            <a:extLst>
              <a:ext uri="{FF2B5EF4-FFF2-40B4-BE49-F238E27FC236}">
                <a16:creationId xmlns:a16="http://schemas.microsoft.com/office/drawing/2014/main" id="{EB64625E-7096-734C-E983-7E1A9807D8B4}"/>
              </a:ext>
            </a:extLst>
          </p:cNvPr>
          <p:cNvSpPr>
            <a:spLocks noGrp="1"/>
          </p:cNvSpPr>
          <p:nvPr>
            <p:ph type="title"/>
          </p:nvPr>
        </p:nvSpPr>
        <p:spPr/>
        <p:txBody>
          <a:bodyPr>
            <a:noAutofit/>
          </a:bodyPr>
          <a:lstStyle/>
          <a:p>
            <a:r>
              <a:rPr lang="en-US" dirty="0"/>
              <a:t>Literature search &amp; review</a:t>
            </a:r>
            <a:br>
              <a:rPr lang="en-US"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982707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C411A96-0E6E-5F43-0A41-9004CD93F30C}"/>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61BC099A-B966-2230-3729-29EA6800BD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C377422B-27B4-48A7-4551-8B07D4D3BDD4}"/>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54C27364-14C2-9B4E-36D4-8EBD5D477C57}"/>
              </a:ext>
            </a:extLst>
          </p:cNvPr>
          <p:cNvPicPr>
            <a:picLocks noChangeAspect="1"/>
          </p:cNvPicPr>
          <p:nvPr/>
        </p:nvPicPr>
        <p:blipFill>
          <a:blip r:embed="rId4">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4EF1E0B0-76C4-595A-C73E-D1D7258CDA1C}"/>
              </a:ext>
            </a:extLst>
          </p:cNvPr>
          <p:cNvSpPr txBox="1">
            <a:spLocks/>
          </p:cNvSpPr>
          <p:nvPr/>
        </p:nvSpPr>
        <p:spPr>
          <a:xfrm>
            <a:off x="1833563" y="6204857"/>
            <a:ext cx="22553612" cy="3368842"/>
          </a:xfrm>
          <a:prstGeom prst="rect">
            <a:avLst/>
          </a:prstGeom>
        </p:spPr>
        <p:txBody>
          <a:bodyPr vert="horz" lIns="0" tIns="0" rIns="0" bIns="0" rtlCol="0" anchor="t">
            <a:normAutofit/>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Evidence summary</a:t>
            </a:r>
          </a:p>
        </p:txBody>
      </p:sp>
    </p:spTree>
    <p:extLst>
      <p:ext uri="{BB962C8B-B14F-4D97-AF65-F5344CB8AC3E}">
        <p14:creationId xmlns:p14="http://schemas.microsoft.com/office/powerpoint/2010/main" val="1100770444"/>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9C3F7-C557-1B8F-C8EB-A6AD278B388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1CA5C3-10D6-D95F-0815-12A3AF86E3F0}"/>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CC5F86A1-3073-4920-F2C4-CE01DDA11204}"/>
              </a:ext>
            </a:extLst>
          </p:cNvPr>
          <p:cNvSpPr>
            <a:spLocks noGrp="1"/>
          </p:cNvSpPr>
          <p:nvPr>
            <p:ph type="title"/>
          </p:nvPr>
        </p:nvSpPr>
        <p:spPr/>
        <p:txBody>
          <a:bodyPr>
            <a:noAutofit/>
          </a:bodyPr>
          <a:lstStyle/>
          <a:p>
            <a:r>
              <a:rPr lang="en-US" sz="7200" dirty="0">
                <a:effectLst/>
                <a:ea typeface="Calibri" panose="020F0502020204030204" pitchFamily="34" charset="0"/>
              </a:rPr>
              <a:t>Summary of clinical </a:t>
            </a:r>
            <a:r>
              <a:rPr lang="en-US" sz="7200" dirty="0">
                <a:ea typeface="Calibri" panose="020F0502020204030204" pitchFamily="34" charset="0"/>
              </a:rPr>
              <a:t>t</a:t>
            </a:r>
            <a:r>
              <a:rPr lang="en-US" sz="7200" dirty="0">
                <a:effectLst/>
                <a:ea typeface="Calibri" panose="020F0502020204030204" pitchFamily="34" charset="0"/>
              </a:rPr>
              <a:t>rials</a:t>
            </a:r>
            <a:br>
              <a:rPr lang="en-US" sz="7200" dirty="0">
                <a:effectLst/>
                <a:ea typeface="Calibri" panose="020F0502020204030204" pitchFamily="34" charset="0"/>
              </a:rPr>
            </a:br>
            <a:endParaRPr lang="en-US" sz="7200" dirty="0"/>
          </a:p>
        </p:txBody>
      </p:sp>
      <p:graphicFrame>
        <p:nvGraphicFramePr>
          <p:cNvPr id="7" name="Content Placeholder 6">
            <a:extLst>
              <a:ext uri="{FF2B5EF4-FFF2-40B4-BE49-F238E27FC236}">
                <a16:creationId xmlns:a16="http://schemas.microsoft.com/office/drawing/2014/main" id="{D0035694-8AE7-871B-9366-C29FFE09A757}"/>
              </a:ext>
            </a:extLst>
          </p:cNvPr>
          <p:cNvGraphicFramePr>
            <a:graphicFrameLocks noGrp="1"/>
          </p:cNvGraphicFramePr>
          <p:nvPr>
            <p:ph idx="1"/>
            <p:extLst>
              <p:ext uri="{D42A27DB-BD31-4B8C-83A1-F6EECF244321}">
                <p14:modId xmlns:p14="http://schemas.microsoft.com/office/powerpoint/2010/main" val="2357646134"/>
              </p:ext>
            </p:extLst>
          </p:nvPr>
        </p:nvGraphicFramePr>
        <p:xfrm>
          <a:off x="915988" y="2286000"/>
          <a:ext cx="22553608" cy="9936480"/>
        </p:xfrm>
        <a:graphic>
          <a:graphicData uri="http://schemas.openxmlformats.org/drawingml/2006/table">
            <a:tbl>
              <a:tblPr firstRow="1" bandRow="1">
                <a:tableStyleId>{5C22544A-7EE6-4342-B048-85BDC9FD1C3A}</a:tableStyleId>
              </a:tblPr>
              <a:tblGrid>
                <a:gridCol w="2489364">
                  <a:extLst>
                    <a:ext uri="{9D8B030D-6E8A-4147-A177-3AD203B41FA5}">
                      <a16:colId xmlns:a16="http://schemas.microsoft.com/office/drawing/2014/main" val="3017659370"/>
                    </a:ext>
                  </a:extLst>
                </a:gridCol>
                <a:gridCol w="2554014">
                  <a:extLst>
                    <a:ext uri="{9D8B030D-6E8A-4147-A177-3AD203B41FA5}">
                      <a16:colId xmlns:a16="http://schemas.microsoft.com/office/drawing/2014/main" val="1668829627"/>
                    </a:ext>
                  </a:extLst>
                </a:gridCol>
                <a:gridCol w="3153103">
                  <a:extLst>
                    <a:ext uri="{9D8B030D-6E8A-4147-A177-3AD203B41FA5}">
                      <a16:colId xmlns:a16="http://schemas.microsoft.com/office/drawing/2014/main" val="980508116"/>
                    </a:ext>
                  </a:extLst>
                </a:gridCol>
                <a:gridCol w="1954924">
                  <a:extLst>
                    <a:ext uri="{9D8B030D-6E8A-4147-A177-3AD203B41FA5}">
                      <a16:colId xmlns:a16="http://schemas.microsoft.com/office/drawing/2014/main" val="936190127"/>
                    </a:ext>
                  </a:extLst>
                </a:gridCol>
                <a:gridCol w="3090041">
                  <a:extLst>
                    <a:ext uri="{9D8B030D-6E8A-4147-A177-3AD203B41FA5}">
                      <a16:colId xmlns:a16="http://schemas.microsoft.com/office/drawing/2014/main" val="1255895896"/>
                    </a:ext>
                  </a:extLst>
                </a:gridCol>
                <a:gridCol w="3673760">
                  <a:extLst>
                    <a:ext uri="{9D8B030D-6E8A-4147-A177-3AD203B41FA5}">
                      <a16:colId xmlns:a16="http://schemas.microsoft.com/office/drawing/2014/main" val="2028849307"/>
                    </a:ext>
                  </a:extLst>
                </a:gridCol>
                <a:gridCol w="3326130">
                  <a:extLst>
                    <a:ext uri="{9D8B030D-6E8A-4147-A177-3AD203B41FA5}">
                      <a16:colId xmlns:a16="http://schemas.microsoft.com/office/drawing/2014/main" val="366527959"/>
                    </a:ext>
                  </a:extLst>
                </a:gridCol>
                <a:gridCol w="2312272">
                  <a:extLst>
                    <a:ext uri="{9D8B030D-6E8A-4147-A177-3AD203B41FA5}">
                      <a16:colId xmlns:a16="http://schemas.microsoft.com/office/drawing/2014/main" val="1807774515"/>
                    </a:ext>
                  </a:extLst>
                </a:gridCol>
              </a:tblGrid>
              <a:tr h="370840">
                <a:tc>
                  <a:txBody>
                    <a:bodyPr/>
                    <a:lstStyle/>
                    <a:p>
                      <a:r>
                        <a:rPr lang="en-US" sz="3200" b="1" i="0" kern="1200" dirty="0">
                          <a:solidFill>
                            <a:schemeClr val="lt1"/>
                          </a:solidFill>
                          <a:effectLst/>
                          <a:latin typeface="+mn-lt"/>
                          <a:ea typeface="+mn-ea"/>
                          <a:cs typeface="+mn-cs"/>
                        </a:rPr>
                        <a:t>Study name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(NCT number)</a:t>
                      </a:r>
                      <a:endParaRPr lang="en-US" sz="3200" dirty="0"/>
                    </a:p>
                  </a:txBody>
                  <a:tcPr/>
                </a:tc>
                <a:tc>
                  <a:txBody>
                    <a:bodyPr/>
                    <a:lstStyle/>
                    <a:p>
                      <a:r>
                        <a:rPr lang="en-US" sz="3200" b="1" i="0" kern="1200" dirty="0">
                          <a:solidFill>
                            <a:schemeClr val="lt1"/>
                          </a:solidFill>
                          <a:effectLst/>
                          <a:latin typeface="+mn-lt"/>
                          <a:ea typeface="+mn-ea"/>
                          <a:cs typeface="+mn-cs"/>
                        </a:rPr>
                        <a:t>Study design</a:t>
                      </a:r>
                      <a:endParaRPr lang="en-US" sz="3200" dirty="0"/>
                    </a:p>
                  </a:txBody>
                  <a:tcPr/>
                </a:tc>
                <a:tc>
                  <a:txBody>
                    <a:bodyPr/>
                    <a:lstStyle/>
                    <a:p>
                      <a:r>
                        <a:rPr lang="en-US" sz="3200" b="1" i="0" kern="1200" dirty="0">
                          <a:solidFill>
                            <a:schemeClr val="lt1"/>
                          </a:solidFill>
                          <a:effectLst/>
                          <a:latin typeface="+mn-lt"/>
                          <a:ea typeface="+mn-ea"/>
                          <a:cs typeface="+mn-cs"/>
                        </a:rPr>
                        <a:t>Status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(study dates)</a:t>
                      </a:r>
                      <a:r>
                        <a:rPr lang="en-US" sz="3200" b="1" i="0" u="none" strike="noStrike" kern="1200" baseline="30000" dirty="0">
                          <a:solidFill>
                            <a:schemeClr val="lt1"/>
                          </a:solidFill>
                          <a:effectLst/>
                          <a:latin typeface="+mn-lt"/>
                          <a:ea typeface="+mn-ea"/>
                          <a:cs typeface="+mn-cs"/>
                        </a:rPr>
                        <a:t>a</a:t>
                      </a:r>
                      <a:endParaRPr lang="en-US" sz="3200" dirty="0"/>
                    </a:p>
                  </a:txBody>
                  <a:tcPr/>
                </a:tc>
                <a:tc>
                  <a:txBody>
                    <a:bodyPr/>
                    <a:lstStyle/>
                    <a:p>
                      <a:r>
                        <a:rPr lang="en-US" sz="3200" b="1" i="0" kern="1200" dirty="0">
                          <a:solidFill>
                            <a:schemeClr val="lt1"/>
                          </a:solidFill>
                          <a:effectLst/>
                          <a:latin typeface="+mn-lt"/>
                          <a:ea typeface="+mn-ea"/>
                          <a:cs typeface="+mn-cs"/>
                        </a:rPr>
                        <a:t>Number enrolled</a:t>
                      </a:r>
                      <a:endParaRPr lang="en-US" sz="3200" dirty="0"/>
                    </a:p>
                  </a:txBody>
                  <a:tcPr/>
                </a:tc>
                <a:tc>
                  <a:txBody>
                    <a:bodyPr/>
                    <a:lstStyle/>
                    <a:p>
                      <a:r>
                        <a:rPr lang="en-US" sz="3200" b="1" i="0" kern="1200" dirty="0">
                          <a:solidFill>
                            <a:schemeClr val="lt1"/>
                          </a:solidFill>
                          <a:effectLst/>
                          <a:latin typeface="+mn-lt"/>
                          <a:ea typeface="+mn-ea"/>
                          <a:cs typeface="+mn-cs"/>
                        </a:rPr>
                        <a:t>Population studied: key inclusion </a:t>
                      </a:r>
                      <a:r>
                        <a:rPr lang="en-US" sz="3200" b="1" i="0" kern="1200" dirty="0" err="1">
                          <a:solidFill>
                            <a:schemeClr val="lt1"/>
                          </a:solidFill>
                          <a:effectLst/>
                          <a:latin typeface="+mn-lt"/>
                          <a:ea typeface="+mn-ea"/>
                          <a:cs typeface="+mn-cs"/>
                        </a:rPr>
                        <a:t>criteria</a:t>
                      </a:r>
                      <a:r>
                        <a:rPr lang="en-US" sz="3200" b="1" i="0" u="none" strike="noStrike" kern="1200" baseline="30000" dirty="0" err="1">
                          <a:solidFill>
                            <a:schemeClr val="lt1"/>
                          </a:solidFill>
                          <a:effectLst/>
                          <a:latin typeface="+mn-lt"/>
                          <a:ea typeface="+mn-ea"/>
                          <a:cs typeface="+mn-cs"/>
                        </a:rPr>
                        <a:t>c</a:t>
                      </a:r>
                      <a:endParaRPr lang="en-US" sz="3200" dirty="0"/>
                    </a:p>
                  </a:txBody>
                  <a:tcPr/>
                </a:tc>
                <a:tc>
                  <a:txBody>
                    <a:bodyPr/>
                    <a:lstStyle/>
                    <a:p>
                      <a:r>
                        <a:rPr lang="en-US" sz="3200" b="1" i="0" kern="1200" dirty="0" err="1">
                          <a:solidFill>
                            <a:schemeClr val="lt1"/>
                          </a:solidFill>
                          <a:effectLst/>
                          <a:latin typeface="+mn-lt"/>
                          <a:ea typeface="+mn-ea"/>
                          <a:cs typeface="+mn-cs"/>
                        </a:rPr>
                        <a:t>Delandistrogene</a:t>
                      </a:r>
                      <a:r>
                        <a:rPr lang="en-US" sz="3200" b="1" i="0" kern="1200" dirty="0">
                          <a:solidFill>
                            <a:schemeClr val="lt1"/>
                          </a:solidFill>
                          <a:effectLst/>
                          <a:latin typeface="+mn-lt"/>
                          <a:ea typeface="+mn-ea"/>
                          <a:cs typeface="+mn-cs"/>
                        </a:rPr>
                        <a:t> </a:t>
                      </a:r>
                      <a:r>
                        <a:rPr lang="en-US" sz="3200" b="1" i="0" kern="1200" dirty="0" err="1">
                          <a:solidFill>
                            <a:schemeClr val="lt1"/>
                          </a:solidFill>
                          <a:effectLst/>
                          <a:latin typeface="+mn-lt"/>
                          <a:ea typeface="+mn-ea"/>
                          <a:cs typeface="+mn-cs"/>
                        </a:rPr>
                        <a:t>moxeparvovec</a:t>
                      </a:r>
                      <a:r>
                        <a:rPr lang="en-US" sz="3200" b="1" i="0" kern="1200" dirty="0">
                          <a:solidFill>
                            <a:schemeClr val="lt1"/>
                          </a:solidFill>
                          <a:effectLst/>
                          <a:latin typeface="+mn-lt"/>
                          <a:ea typeface="+mn-ea"/>
                          <a:cs typeface="+mn-cs"/>
                        </a:rPr>
                        <a:t> doses studied</a:t>
                      </a:r>
                      <a:endParaRPr lang="en-US" sz="3200" dirty="0"/>
                    </a:p>
                  </a:txBody>
                  <a:tcPr/>
                </a:tc>
                <a:tc>
                  <a:txBody>
                    <a:bodyPr/>
                    <a:lstStyle/>
                    <a:p>
                      <a:r>
                        <a:rPr lang="en-US" sz="3200" b="1" i="0" kern="1200" dirty="0">
                          <a:solidFill>
                            <a:schemeClr val="lt1"/>
                          </a:solidFill>
                          <a:effectLst/>
                          <a:latin typeface="+mn-lt"/>
                          <a:ea typeface="+mn-ea"/>
                          <a:cs typeface="+mn-cs"/>
                        </a:rPr>
                        <a:t>Level of evidence (explanation)</a:t>
                      </a:r>
                      <a:endParaRPr lang="en-US" sz="3200" dirty="0"/>
                    </a:p>
                  </a:txBody>
                  <a:tcPr/>
                </a:tc>
                <a:tc>
                  <a:txBody>
                    <a:bodyPr/>
                    <a:lstStyle/>
                    <a:p>
                      <a:r>
                        <a:rPr lang="en-US" sz="3200" b="1" i="0" kern="1200" dirty="0">
                          <a:solidFill>
                            <a:schemeClr val="lt1"/>
                          </a:solidFill>
                          <a:effectLst/>
                          <a:latin typeface="+mn-lt"/>
                          <a:ea typeface="+mn-ea"/>
                          <a:cs typeface="+mn-cs"/>
                        </a:rPr>
                        <a:t>Primary outcome</a:t>
                      </a:r>
                      <a:endParaRPr lang="en-US" sz="3200" dirty="0"/>
                    </a:p>
                  </a:txBody>
                  <a:tcPr/>
                </a:tc>
                <a:extLst>
                  <a:ext uri="{0D108BD9-81ED-4DB2-BD59-A6C34878D82A}">
                    <a16:rowId xmlns:a16="http://schemas.microsoft.com/office/drawing/2014/main" val="1121433314"/>
                  </a:ext>
                </a:extLst>
              </a:tr>
              <a:tr h="370840">
                <a:tc>
                  <a:txBody>
                    <a:bodyPr/>
                    <a:lstStyle/>
                    <a:p>
                      <a:r>
                        <a:rPr lang="en-US" sz="3200" b="0" i="0" kern="1200" dirty="0">
                          <a:solidFill>
                            <a:schemeClr val="dk1"/>
                          </a:solidFill>
                          <a:effectLst/>
                          <a:latin typeface="+mn-lt"/>
                          <a:ea typeface="+mn-ea"/>
                          <a:cs typeface="+mn-cs"/>
                        </a:rPr>
                        <a:t>SRP-9001-101 (NCT03375164)</a:t>
                      </a:r>
                      <a:endParaRPr lang="en-US" sz="3200" dirty="0"/>
                    </a:p>
                  </a:txBody>
                  <a:tcPr/>
                </a:tc>
                <a:tc>
                  <a:txBody>
                    <a:bodyPr/>
                    <a:lstStyle/>
                    <a:p>
                      <a:r>
                        <a:rPr lang="en-US" sz="3200" b="0" i="0" kern="1200" dirty="0">
                          <a:solidFill>
                            <a:schemeClr val="dk1"/>
                          </a:solidFill>
                          <a:effectLst/>
                          <a:latin typeface="+mn-lt"/>
                          <a:ea typeface="+mn-ea"/>
                          <a:cs typeface="+mn-cs"/>
                        </a:rPr>
                        <a:t>Open-label, phase 1/2a, single site</a:t>
                      </a:r>
                      <a:endParaRPr lang="en-US" sz="3200" dirty="0"/>
                    </a:p>
                  </a:txBody>
                  <a:tcPr/>
                </a:tc>
                <a:tc>
                  <a:txBody>
                    <a:bodyPr/>
                    <a:lstStyle/>
                    <a:p>
                      <a:r>
                        <a:rPr lang="en-US" sz="3200" b="0" i="0" kern="1200" dirty="0">
                          <a:solidFill>
                            <a:schemeClr val="dk1"/>
                          </a:solidFill>
                          <a:effectLst/>
                          <a:latin typeface="+mn-lt"/>
                          <a:ea typeface="+mn-ea"/>
                          <a:cs typeface="+mn-cs"/>
                        </a:rPr>
                        <a:t>Completed (2018-01-04 to 2023-04-25)</a:t>
                      </a:r>
                      <a:endParaRPr lang="en-US" sz="3200" dirty="0"/>
                    </a:p>
                  </a:txBody>
                  <a:tcPr/>
                </a:tc>
                <a:tc>
                  <a:txBody>
                    <a:bodyPr/>
                    <a:lstStyle/>
                    <a:p>
                      <a:r>
                        <a:rPr lang="en-US" sz="3200" dirty="0"/>
                        <a:t>4</a:t>
                      </a:r>
                    </a:p>
                  </a:txBody>
                  <a:tcPr/>
                </a:tc>
                <a:tc>
                  <a:txBody>
                    <a:bodyPr/>
                    <a:lstStyle/>
                    <a:p>
                      <a:r>
                        <a:rPr lang="en-US" sz="3200" b="0" i="0" kern="1200" dirty="0">
                          <a:solidFill>
                            <a:schemeClr val="dk1"/>
                          </a:solidFill>
                          <a:effectLst/>
                          <a:latin typeface="+mn-lt"/>
                          <a:ea typeface="+mn-ea"/>
                          <a:cs typeface="+mn-cs"/>
                        </a:rPr>
                        <a:t>Cohort A: ≥3 </a:t>
                      </a:r>
                      <a:r>
                        <a:rPr lang="en-US" sz="3200" b="0" i="0" kern="1200" dirty="0" err="1">
                          <a:solidFill>
                            <a:schemeClr val="dk1"/>
                          </a:solidFill>
                          <a:effectLst/>
                          <a:latin typeface="+mn-lt"/>
                          <a:ea typeface="+mn-ea"/>
                          <a:cs typeface="+mn-cs"/>
                        </a:rPr>
                        <a:t>mo</a:t>
                      </a:r>
                      <a:r>
                        <a:rPr lang="en-US" sz="3200" b="0" i="0" kern="1200" dirty="0">
                          <a:solidFill>
                            <a:schemeClr val="dk1"/>
                          </a:solidFill>
                          <a:effectLst/>
                          <a:latin typeface="+mn-lt"/>
                          <a:ea typeface="+mn-ea"/>
                          <a:cs typeface="+mn-cs"/>
                        </a:rPr>
                        <a:t> to &lt;4 y of age, no previous treatment with corticosteroids</a:t>
                      </a:r>
                      <a:br>
                        <a:rPr lang="en-US" sz="3200" dirty="0"/>
                      </a:br>
                      <a:r>
                        <a:rPr lang="en-US" sz="3200" b="0" i="0" kern="1200" dirty="0">
                          <a:solidFill>
                            <a:schemeClr val="dk1"/>
                          </a:solidFill>
                          <a:effectLst/>
                          <a:latin typeface="+mn-lt"/>
                          <a:ea typeface="+mn-ea"/>
                          <a:cs typeface="+mn-cs"/>
                        </a:rPr>
                        <a:t>Cohort B: ambulatory patients, ≥4 to &lt;8 y of age, on stable dose of corticosteroids for at least 12 </a:t>
                      </a:r>
                      <a:r>
                        <a:rPr lang="en-US" sz="3200" b="0" i="0" kern="1200" dirty="0" err="1">
                          <a:solidFill>
                            <a:schemeClr val="dk1"/>
                          </a:solidFill>
                          <a:effectLst/>
                          <a:latin typeface="+mn-lt"/>
                          <a:ea typeface="+mn-ea"/>
                          <a:cs typeface="+mn-cs"/>
                        </a:rPr>
                        <a:t>wk</a:t>
                      </a:r>
                      <a:br>
                        <a:rPr lang="en-US" sz="3200" dirty="0"/>
                      </a:br>
                      <a:r>
                        <a:rPr lang="en-US" sz="3200" b="0" i="0" kern="1200" dirty="0">
                          <a:solidFill>
                            <a:schemeClr val="dk1"/>
                          </a:solidFill>
                          <a:effectLst/>
                          <a:latin typeface="+mn-lt"/>
                          <a:ea typeface="+mn-ea"/>
                          <a:cs typeface="+mn-cs"/>
                        </a:rPr>
                        <a:t>Involving exons 18–58</a:t>
                      </a:r>
                      <a:endParaRPr lang="en-US" sz="3200" dirty="0"/>
                    </a:p>
                  </a:txBody>
                  <a:tcPr/>
                </a:tc>
                <a:tc>
                  <a:txBody>
                    <a:bodyPr/>
                    <a:lstStyle/>
                    <a:p>
                      <a:r>
                        <a:rPr lang="en-US" sz="3200" b="0" i="0" kern="1200" dirty="0">
                          <a:solidFill>
                            <a:schemeClr val="dk1"/>
                          </a:solidFill>
                          <a:effectLst/>
                          <a:latin typeface="+mn-lt"/>
                          <a:ea typeface="+mn-ea"/>
                          <a:cs typeface="+mn-cs"/>
                        </a:rPr>
                        <a:t>2.0 × 10</a:t>
                      </a:r>
                      <a:r>
                        <a:rPr lang="en-US" sz="3200" b="0" i="0" kern="1200" baseline="30000" dirty="0">
                          <a:solidFill>
                            <a:schemeClr val="dk1"/>
                          </a:solidFill>
                          <a:effectLst/>
                          <a:latin typeface="+mn-lt"/>
                          <a:ea typeface="+mn-ea"/>
                          <a:cs typeface="+mn-cs"/>
                        </a:rPr>
                        <a:t>14</a:t>
                      </a:r>
                      <a:r>
                        <a:rPr lang="en-US" sz="3200" b="0" i="0" kern="1200" dirty="0">
                          <a:solidFill>
                            <a:schemeClr val="dk1"/>
                          </a:solidFill>
                          <a:effectLst/>
                          <a:latin typeface="+mn-lt"/>
                          <a:ea typeface="+mn-ea"/>
                          <a:cs typeface="+mn-cs"/>
                        </a:rPr>
                        <a:t> vg/</a:t>
                      </a:r>
                      <a:r>
                        <a:rPr lang="en-US" sz="3200" b="0" i="0" kern="1200" dirty="0" err="1">
                          <a:solidFill>
                            <a:schemeClr val="dk1"/>
                          </a:solidFill>
                          <a:effectLst/>
                          <a:latin typeface="+mn-lt"/>
                          <a:ea typeface="+mn-ea"/>
                          <a:cs typeface="+mn-cs"/>
                        </a:rPr>
                        <a:t>kg</a:t>
                      </a:r>
                      <a:r>
                        <a:rPr lang="en-US" sz="3200" b="0" i="0" u="none" strike="noStrike" kern="1200" baseline="30000" dirty="0" err="1">
                          <a:solidFill>
                            <a:schemeClr val="dk1"/>
                          </a:solidFill>
                          <a:effectLst/>
                          <a:latin typeface="+mn-lt"/>
                          <a:ea typeface="+mn-ea"/>
                          <a:cs typeface="+mn-cs"/>
                        </a:rPr>
                        <a:t>b</a:t>
                      </a:r>
                      <a:endParaRPr lang="en-US" sz="3200" dirty="0"/>
                    </a:p>
                  </a:txBody>
                  <a:tcPr/>
                </a:tc>
                <a:tc>
                  <a:txBody>
                    <a:bodyPr/>
                    <a:lstStyle/>
                    <a:p>
                      <a:r>
                        <a:rPr lang="en-US" sz="3200" b="0" i="0" kern="1200" dirty="0">
                          <a:solidFill>
                            <a:schemeClr val="dk1"/>
                          </a:solidFill>
                          <a:effectLst/>
                          <a:latin typeface="+mn-lt"/>
                          <a:ea typeface="+mn-ea"/>
                          <a:cs typeface="+mn-cs"/>
                        </a:rPr>
                        <a:t>Class IV</a:t>
                      </a:r>
                      <a:r>
                        <a:rPr lang="en-US" sz="3200" b="0" i="0" u="none" strike="noStrike" kern="1200" baseline="30000" dirty="0">
                          <a:solidFill>
                            <a:schemeClr val="dk1"/>
                          </a:solidFill>
                          <a:effectLst/>
                          <a:latin typeface="+mn-lt"/>
                          <a:ea typeface="+mn-ea"/>
                          <a:cs typeface="+mn-cs"/>
                        </a:rPr>
                        <a:t>7</a:t>
                      </a:r>
                      <a:r>
                        <a:rPr lang="en-US" sz="3200" b="0" i="0" kern="1200" dirty="0">
                          <a:solidFill>
                            <a:schemeClr val="dk1"/>
                          </a:solidFill>
                          <a:effectLst/>
                          <a:latin typeface="+mn-lt"/>
                          <a:ea typeface="+mn-ea"/>
                          <a:cs typeface="+mn-cs"/>
                        </a:rPr>
                        <a:t> (no comparator group)</a:t>
                      </a:r>
                      <a:br>
                        <a:rPr lang="en-US" sz="3200" dirty="0"/>
                      </a:br>
                      <a:r>
                        <a:rPr lang="en-US" sz="3200" b="0" i="0" kern="1200" dirty="0">
                          <a:solidFill>
                            <a:schemeClr val="dk1"/>
                          </a:solidFill>
                          <a:effectLst/>
                          <a:latin typeface="+mn-lt"/>
                          <a:ea typeface="+mn-ea"/>
                          <a:cs typeface="+mn-cs"/>
                        </a:rPr>
                        <a:t>Class III,</a:t>
                      </a:r>
                      <a:r>
                        <a:rPr lang="en-US" sz="3200" b="0" i="0" u="none" strike="noStrike" kern="1200" baseline="30000" dirty="0">
                          <a:solidFill>
                            <a:schemeClr val="dk1"/>
                          </a:solidFill>
                          <a:effectLst/>
                          <a:latin typeface="+mn-lt"/>
                          <a:ea typeface="+mn-ea"/>
                          <a:cs typeface="+mn-cs"/>
                        </a:rPr>
                        <a:t>8</a:t>
                      </a:r>
                      <a:r>
                        <a:rPr lang="en-US" sz="3200" b="0" i="0" kern="1200" dirty="0">
                          <a:solidFill>
                            <a:schemeClr val="dk1"/>
                          </a:solidFill>
                          <a:effectLst/>
                          <a:latin typeface="+mn-lt"/>
                          <a:ea typeface="+mn-ea"/>
                          <a:cs typeface="+mn-cs"/>
                        </a:rPr>
                        <a:t> 4-y efficacy (external control, baseline differences not shown, important confounder not adjusted for)</a:t>
                      </a:r>
                      <a:endParaRPr lang="en-US" sz="3200" dirty="0"/>
                    </a:p>
                  </a:txBody>
                  <a:tcPr/>
                </a:tc>
                <a:tc>
                  <a:txBody>
                    <a:bodyPr/>
                    <a:lstStyle/>
                    <a:p>
                      <a:r>
                        <a:rPr lang="en-US" sz="3200" b="0" i="0" kern="1200" dirty="0">
                          <a:solidFill>
                            <a:schemeClr val="dk1"/>
                          </a:solidFill>
                          <a:effectLst/>
                          <a:latin typeface="+mn-lt"/>
                          <a:ea typeface="+mn-ea"/>
                          <a:cs typeface="+mn-cs"/>
                        </a:rPr>
                        <a:t>Safety</a:t>
                      </a:r>
                      <a:endParaRPr lang="en-US" sz="3200" dirty="0"/>
                    </a:p>
                  </a:txBody>
                  <a:tcPr/>
                </a:tc>
                <a:extLst>
                  <a:ext uri="{0D108BD9-81ED-4DB2-BD59-A6C34878D82A}">
                    <a16:rowId xmlns:a16="http://schemas.microsoft.com/office/drawing/2014/main" val="119661666"/>
                  </a:ext>
                </a:extLst>
              </a:tr>
            </a:tbl>
          </a:graphicData>
        </a:graphic>
      </p:graphicFrame>
    </p:spTree>
    <p:extLst>
      <p:ext uri="{BB962C8B-B14F-4D97-AF65-F5344CB8AC3E}">
        <p14:creationId xmlns:p14="http://schemas.microsoft.com/office/powerpoint/2010/main" val="926783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028E7-B3A5-1581-6BDE-A04AA7DB88F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2535C84-B95F-2F47-DEB0-2561B4CAB111}"/>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D992585F-B11E-B4E0-128C-5E8BD987864B}"/>
              </a:ext>
            </a:extLst>
          </p:cNvPr>
          <p:cNvSpPr>
            <a:spLocks noGrp="1"/>
          </p:cNvSpPr>
          <p:nvPr>
            <p:ph type="title"/>
          </p:nvPr>
        </p:nvSpPr>
        <p:spPr/>
        <p:txBody>
          <a:bodyPr>
            <a:noAutofit/>
          </a:bodyPr>
          <a:lstStyle/>
          <a:p>
            <a:r>
              <a:rPr lang="en-US" sz="7200" dirty="0">
                <a:effectLst/>
                <a:ea typeface="Calibri" panose="020F0502020204030204" pitchFamily="34" charset="0"/>
              </a:rPr>
              <a:t>Summary of clinical </a:t>
            </a:r>
            <a:r>
              <a:rPr lang="en-US" sz="7200" dirty="0">
                <a:ea typeface="Calibri" panose="020F0502020204030204" pitchFamily="34" charset="0"/>
              </a:rPr>
              <a:t>t</a:t>
            </a:r>
            <a:r>
              <a:rPr lang="en-US" sz="7200" dirty="0">
                <a:effectLst/>
                <a:ea typeface="Calibri" panose="020F0502020204030204" pitchFamily="34" charset="0"/>
              </a:rPr>
              <a:t>rials</a:t>
            </a:r>
            <a:br>
              <a:rPr lang="en-US" sz="7200" dirty="0">
                <a:effectLst/>
                <a:ea typeface="Calibri" panose="020F0502020204030204" pitchFamily="34" charset="0"/>
              </a:rPr>
            </a:br>
            <a:endParaRPr lang="en-US" sz="7200" dirty="0"/>
          </a:p>
        </p:txBody>
      </p:sp>
      <p:graphicFrame>
        <p:nvGraphicFramePr>
          <p:cNvPr id="7" name="Content Placeholder 6">
            <a:extLst>
              <a:ext uri="{FF2B5EF4-FFF2-40B4-BE49-F238E27FC236}">
                <a16:creationId xmlns:a16="http://schemas.microsoft.com/office/drawing/2014/main" id="{E9E3B634-D65B-1462-9A3F-537AEB2075DD}"/>
              </a:ext>
            </a:extLst>
          </p:cNvPr>
          <p:cNvGraphicFramePr>
            <a:graphicFrameLocks noGrp="1"/>
          </p:cNvGraphicFramePr>
          <p:nvPr>
            <p:ph idx="1"/>
            <p:extLst>
              <p:ext uri="{D42A27DB-BD31-4B8C-83A1-F6EECF244321}">
                <p14:modId xmlns:p14="http://schemas.microsoft.com/office/powerpoint/2010/main" val="2447365169"/>
              </p:ext>
            </p:extLst>
          </p:nvPr>
        </p:nvGraphicFramePr>
        <p:xfrm>
          <a:off x="915988" y="2286000"/>
          <a:ext cx="22553608" cy="8961120"/>
        </p:xfrm>
        <a:graphic>
          <a:graphicData uri="http://schemas.openxmlformats.org/drawingml/2006/table">
            <a:tbl>
              <a:tblPr firstRow="1" bandRow="1">
                <a:tableStyleId>{5C22544A-7EE6-4342-B048-85BDC9FD1C3A}</a:tableStyleId>
              </a:tblPr>
              <a:tblGrid>
                <a:gridCol w="2043780">
                  <a:extLst>
                    <a:ext uri="{9D8B030D-6E8A-4147-A177-3AD203B41FA5}">
                      <a16:colId xmlns:a16="http://schemas.microsoft.com/office/drawing/2014/main" val="3017659370"/>
                    </a:ext>
                  </a:extLst>
                </a:gridCol>
                <a:gridCol w="2791327">
                  <a:extLst>
                    <a:ext uri="{9D8B030D-6E8A-4147-A177-3AD203B41FA5}">
                      <a16:colId xmlns:a16="http://schemas.microsoft.com/office/drawing/2014/main" val="1668829627"/>
                    </a:ext>
                  </a:extLst>
                </a:gridCol>
                <a:gridCol w="2430379">
                  <a:extLst>
                    <a:ext uri="{9D8B030D-6E8A-4147-A177-3AD203B41FA5}">
                      <a16:colId xmlns:a16="http://schemas.microsoft.com/office/drawing/2014/main" val="980508116"/>
                    </a:ext>
                  </a:extLst>
                </a:gridCol>
                <a:gridCol w="2310063">
                  <a:extLst>
                    <a:ext uri="{9D8B030D-6E8A-4147-A177-3AD203B41FA5}">
                      <a16:colId xmlns:a16="http://schemas.microsoft.com/office/drawing/2014/main" val="936190127"/>
                    </a:ext>
                  </a:extLst>
                </a:gridCol>
                <a:gridCol w="3104147">
                  <a:extLst>
                    <a:ext uri="{9D8B030D-6E8A-4147-A177-3AD203B41FA5}">
                      <a16:colId xmlns:a16="http://schemas.microsoft.com/office/drawing/2014/main" val="1255895896"/>
                    </a:ext>
                  </a:extLst>
                </a:gridCol>
                <a:gridCol w="3633537">
                  <a:extLst>
                    <a:ext uri="{9D8B030D-6E8A-4147-A177-3AD203B41FA5}">
                      <a16:colId xmlns:a16="http://schemas.microsoft.com/office/drawing/2014/main" val="2028849307"/>
                    </a:ext>
                  </a:extLst>
                </a:gridCol>
                <a:gridCol w="2863516">
                  <a:extLst>
                    <a:ext uri="{9D8B030D-6E8A-4147-A177-3AD203B41FA5}">
                      <a16:colId xmlns:a16="http://schemas.microsoft.com/office/drawing/2014/main" val="366527959"/>
                    </a:ext>
                  </a:extLst>
                </a:gridCol>
                <a:gridCol w="3376859">
                  <a:extLst>
                    <a:ext uri="{9D8B030D-6E8A-4147-A177-3AD203B41FA5}">
                      <a16:colId xmlns:a16="http://schemas.microsoft.com/office/drawing/2014/main" val="1807774515"/>
                    </a:ext>
                  </a:extLst>
                </a:gridCol>
              </a:tblGrid>
              <a:tr h="370840">
                <a:tc>
                  <a:txBody>
                    <a:bodyPr/>
                    <a:lstStyle/>
                    <a:p>
                      <a:r>
                        <a:rPr lang="en-US" sz="3200" b="1" i="0" kern="1200" dirty="0">
                          <a:solidFill>
                            <a:schemeClr val="lt1"/>
                          </a:solidFill>
                          <a:effectLst/>
                          <a:latin typeface="+mn-lt"/>
                          <a:ea typeface="+mn-ea"/>
                          <a:cs typeface="+mn-cs"/>
                        </a:rPr>
                        <a:t>Study name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(NCT number)</a:t>
                      </a:r>
                      <a:endParaRPr lang="en-US" sz="3200" dirty="0"/>
                    </a:p>
                  </a:txBody>
                  <a:tcPr/>
                </a:tc>
                <a:tc>
                  <a:txBody>
                    <a:bodyPr/>
                    <a:lstStyle/>
                    <a:p>
                      <a:r>
                        <a:rPr lang="en-US" sz="3200" b="1" i="0" kern="1200" dirty="0">
                          <a:solidFill>
                            <a:schemeClr val="lt1"/>
                          </a:solidFill>
                          <a:effectLst/>
                          <a:latin typeface="+mn-lt"/>
                          <a:ea typeface="+mn-ea"/>
                          <a:cs typeface="+mn-cs"/>
                        </a:rPr>
                        <a:t>Study design</a:t>
                      </a:r>
                      <a:endParaRPr lang="en-US" sz="3200" dirty="0"/>
                    </a:p>
                  </a:txBody>
                  <a:tcPr/>
                </a:tc>
                <a:tc>
                  <a:txBody>
                    <a:bodyPr/>
                    <a:lstStyle/>
                    <a:p>
                      <a:r>
                        <a:rPr lang="en-US" sz="3200" b="1" i="0" kern="1200" dirty="0">
                          <a:solidFill>
                            <a:schemeClr val="lt1"/>
                          </a:solidFill>
                          <a:effectLst/>
                          <a:latin typeface="+mn-lt"/>
                          <a:ea typeface="+mn-ea"/>
                          <a:cs typeface="+mn-cs"/>
                        </a:rPr>
                        <a:t>Status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(study dates)</a:t>
                      </a:r>
                      <a:r>
                        <a:rPr lang="en-US" sz="3200" b="1" i="0" u="none" strike="noStrike" kern="1200" baseline="30000" dirty="0">
                          <a:solidFill>
                            <a:schemeClr val="lt1"/>
                          </a:solidFill>
                          <a:effectLst/>
                          <a:latin typeface="+mn-lt"/>
                          <a:ea typeface="+mn-ea"/>
                          <a:cs typeface="+mn-cs"/>
                        </a:rPr>
                        <a:t>a</a:t>
                      </a:r>
                      <a:endParaRPr lang="en-US" sz="3200" dirty="0"/>
                    </a:p>
                  </a:txBody>
                  <a:tcPr/>
                </a:tc>
                <a:tc>
                  <a:txBody>
                    <a:bodyPr/>
                    <a:lstStyle/>
                    <a:p>
                      <a:r>
                        <a:rPr lang="en-US" sz="3200" b="1" i="0" kern="1200" dirty="0">
                          <a:solidFill>
                            <a:schemeClr val="lt1"/>
                          </a:solidFill>
                          <a:effectLst/>
                          <a:latin typeface="+mn-lt"/>
                          <a:ea typeface="+mn-ea"/>
                          <a:cs typeface="+mn-cs"/>
                        </a:rPr>
                        <a:t>Number enrolled</a:t>
                      </a:r>
                      <a:endParaRPr lang="en-US" sz="3200" dirty="0"/>
                    </a:p>
                  </a:txBody>
                  <a:tcPr/>
                </a:tc>
                <a:tc>
                  <a:txBody>
                    <a:bodyPr/>
                    <a:lstStyle/>
                    <a:p>
                      <a:r>
                        <a:rPr lang="en-US" sz="3200" b="1" i="0" kern="1200" dirty="0">
                          <a:solidFill>
                            <a:schemeClr val="lt1"/>
                          </a:solidFill>
                          <a:effectLst/>
                          <a:latin typeface="+mn-lt"/>
                          <a:ea typeface="+mn-ea"/>
                          <a:cs typeface="+mn-cs"/>
                        </a:rPr>
                        <a:t>Population studied: key inclusion </a:t>
                      </a:r>
                      <a:r>
                        <a:rPr lang="en-US" sz="3200" b="1" i="0" kern="1200" dirty="0" err="1">
                          <a:solidFill>
                            <a:schemeClr val="lt1"/>
                          </a:solidFill>
                          <a:effectLst/>
                          <a:latin typeface="+mn-lt"/>
                          <a:ea typeface="+mn-ea"/>
                          <a:cs typeface="+mn-cs"/>
                        </a:rPr>
                        <a:t>criteria</a:t>
                      </a:r>
                      <a:r>
                        <a:rPr lang="en-US" sz="3200" b="1" i="0" u="none" strike="noStrike" kern="1200" baseline="30000" dirty="0" err="1">
                          <a:solidFill>
                            <a:schemeClr val="lt1"/>
                          </a:solidFill>
                          <a:effectLst/>
                          <a:latin typeface="+mn-lt"/>
                          <a:ea typeface="+mn-ea"/>
                          <a:cs typeface="+mn-cs"/>
                        </a:rPr>
                        <a:t>c</a:t>
                      </a:r>
                      <a:endParaRPr lang="en-US" sz="3200" dirty="0"/>
                    </a:p>
                  </a:txBody>
                  <a:tcPr/>
                </a:tc>
                <a:tc>
                  <a:txBody>
                    <a:bodyPr/>
                    <a:lstStyle/>
                    <a:p>
                      <a:r>
                        <a:rPr lang="en-US" sz="3200" b="1" i="0" kern="1200" dirty="0" err="1">
                          <a:solidFill>
                            <a:schemeClr val="lt1"/>
                          </a:solidFill>
                          <a:effectLst/>
                          <a:latin typeface="+mn-lt"/>
                          <a:ea typeface="+mn-ea"/>
                          <a:cs typeface="+mn-cs"/>
                        </a:rPr>
                        <a:t>Delandistrogene</a:t>
                      </a:r>
                      <a:r>
                        <a:rPr lang="en-US" sz="3200" b="1" i="0" kern="1200" dirty="0">
                          <a:solidFill>
                            <a:schemeClr val="lt1"/>
                          </a:solidFill>
                          <a:effectLst/>
                          <a:latin typeface="+mn-lt"/>
                          <a:ea typeface="+mn-ea"/>
                          <a:cs typeface="+mn-cs"/>
                        </a:rPr>
                        <a:t> </a:t>
                      </a:r>
                      <a:r>
                        <a:rPr lang="en-US" sz="3200" b="1" i="0" kern="1200" dirty="0" err="1">
                          <a:solidFill>
                            <a:schemeClr val="lt1"/>
                          </a:solidFill>
                          <a:effectLst/>
                          <a:latin typeface="+mn-lt"/>
                          <a:ea typeface="+mn-ea"/>
                          <a:cs typeface="+mn-cs"/>
                        </a:rPr>
                        <a:t>moxeparvovec</a:t>
                      </a:r>
                      <a:r>
                        <a:rPr lang="en-US" sz="3200" b="1" i="0" kern="1200" dirty="0">
                          <a:solidFill>
                            <a:schemeClr val="lt1"/>
                          </a:solidFill>
                          <a:effectLst/>
                          <a:latin typeface="+mn-lt"/>
                          <a:ea typeface="+mn-ea"/>
                          <a:cs typeface="+mn-cs"/>
                        </a:rPr>
                        <a:t> doses studied</a:t>
                      </a:r>
                      <a:endParaRPr lang="en-US" sz="3200" dirty="0"/>
                    </a:p>
                  </a:txBody>
                  <a:tcPr/>
                </a:tc>
                <a:tc>
                  <a:txBody>
                    <a:bodyPr/>
                    <a:lstStyle/>
                    <a:p>
                      <a:r>
                        <a:rPr lang="en-US" sz="3200" b="1" i="0" kern="1200" dirty="0">
                          <a:solidFill>
                            <a:schemeClr val="lt1"/>
                          </a:solidFill>
                          <a:effectLst/>
                          <a:latin typeface="+mn-lt"/>
                          <a:ea typeface="+mn-ea"/>
                          <a:cs typeface="+mn-cs"/>
                        </a:rPr>
                        <a:t>Level of evidence (explanation)</a:t>
                      </a:r>
                      <a:endParaRPr lang="en-US" sz="3200" dirty="0"/>
                    </a:p>
                  </a:txBody>
                  <a:tcPr/>
                </a:tc>
                <a:tc>
                  <a:txBody>
                    <a:bodyPr/>
                    <a:lstStyle/>
                    <a:p>
                      <a:r>
                        <a:rPr lang="en-US" sz="3200" b="1" i="0" kern="1200" dirty="0">
                          <a:solidFill>
                            <a:schemeClr val="lt1"/>
                          </a:solidFill>
                          <a:effectLst/>
                          <a:latin typeface="+mn-lt"/>
                          <a:ea typeface="+mn-ea"/>
                          <a:cs typeface="+mn-cs"/>
                        </a:rPr>
                        <a:t>Primary outcome</a:t>
                      </a:r>
                      <a:endParaRPr lang="en-US" sz="3200" dirty="0"/>
                    </a:p>
                  </a:txBody>
                  <a:tcPr/>
                </a:tc>
                <a:extLst>
                  <a:ext uri="{0D108BD9-81ED-4DB2-BD59-A6C34878D82A}">
                    <a16:rowId xmlns:a16="http://schemas.microsoft.com/office/drawing/2014/main" val="1121433314"/>
                  </a:ext>
                </a:extLst>
              </a:tr>
              <a:tr h="370840">
                <a:tc>
                  <a:txBody>
                    <a:bodyPr/>
                    <a:lstStyle/>
                    <a:p>
                      <a:r>
                        <a:rPr lang="en-US" sz="3200" b="0" i="0" kern="1200" dirty="0">
                          <a:solidFill>
                            <a:schemeClr val="dk1"/>
                          </a:solidFill>
                          <a:effectLst/>
                          <a:latin typeface="+mn-lt"/>
                          <a:ea typeface="+mn-ea"/>
                          <a:cs typeface="+mn-cs"/>
                        </a:rPr>
                        <a:t>SRP-9001-102 (NCT03769116)</a:t>
                      </a:r>
                      <a:endParaRPr lang="en-US" sz="3200" dirty="0"/>
                    </a:p>
                  </a:txBody>
                  <a:tcPr/>
                </a:tc>
                <a:tc>
                  <a:txBody>
                    <a:bodyPr/>
                    <a:lstStyle/>
                    <a:p>
                      <a:r>
                        <a:rPr lang="en-US" sz="3200" b="0" i="0" kern="1200" dirty="0">
                          <a:solidFill>
                            <a:schemeClr val="dk1"/>
                          </a:solidFill>
                          <a:effectLst/>
                          <a:latin typeface="+mn-lt"/>
                          <a:ea typeface="+mn-ea"/>
                          <a:cs typeface="+mn-cs"/>
                        </a:rPr>
                        <a:t>Randomized, double-blind, placebo-controlled, multicenter, 3-part clinical study, phase 2</a:t>
                      </a:r>
                      <a:endParaRPr lang="en-US" sz="3200" dirty="0"/>
                    </a:p>
                  </a:txBody>
                  <a:tcPr/>
                </a:tc>
                <a:tc>
                  <a:txBody>
                    <a:bodyPr/>
                    <a:lstStyle/>
                    <a:p>
                      <a:r>
                        <a:rPr lang="en-US" sz="3200" b="0" i="0" kern="1200" dirty="0">
                          <a:solidFill>
                            <a:schemeClr val="dk1"/>
                          </a:solidFill>
                          <a:effectLst/>
                          <a:latin typeface="+mn-lt"/>
                          <a:ea typeface="+mn-ea"/>
                          <a:cs typeface="+mn-cs"/>
                        </a:rPr>
                        <a:t>Completed (2018-12-05 to 2023-08-16)</a:t>
                      </a:r>
                      <a:endParaRPr lang="en-US" sz="3200" dirty="0"/>
                    </a:p>
                  </a:txBody>
                  <a:tcPr/>
                </a:tc>
                <a:tc>
                  <a:txBody>
                    <a:bodyPr/>
                    <a:lstStyle/>
                    <a:p>
                      <a:r>
                        <a:rPr lang="en-US" sz="3200" dirty="0"/>
                        <a:t>41</a:t>
                      </a:r>
                    </a:p>
                    <a:p>
                      <a:r>
                        <a:rPr lang="en-US" sz="3200" dirty="0"/>
                        <a:t>4–5-year-old subgroup (8 treated, 8 placebo)</a:t>
                      </a:r>
                    </a:p>
                    <a:p>
                      <a:r>
                        <a:rPr lang="en-US" sz="3200" dirty="0"/>
                        <a:t>6–7-year-old subgroup (12 treated, 13 placebo)</a:t>
                      </a:r>
                    </a:p>
                  </a:txBody>
                  <a:tcPr/>
                </a:tc>
                <a:tc>
                  <a:txBody>
                    <a:bodyPr/>
                    <a:lstStyle/>
                    <a:p>
                      <a:r>
                        <a:rPr lang="en-US" sz="3200" b="0" i="0" kern="1200" dirty="0">
                          <a:solidFill>
                            <a:schemeClr val="dk1"/>
                          </a:solidFill>
                          <a:effectLst/>
                          <a:latin typeface="+mn-lt"/>
                          <a:ea typeface="+mn-ea"/>
                          <a:cs typeface="+mn-cs"/>
                        </a:rPr>
                        <a:t>Ambulatory patients, ≥4 to &lt;8 y of age, on stable dose of corticosteroids for at least 12 </a:t>
                      </a:r>
                      <a:r>
                        <a:rPr lang="en-US" sz="3200" b="0" i="0" kern="1200" dirty="0" err="1">
                          <a:solidFill>
                            <a:schemeClr val="dk1"/>
                          </a:solidFill>
                          <a:effectLst/>
                          <a:latin typeface="+mn-lt"/>
                          <a:ea typeface="+mn-ea"/>
                          <a:cs typeface="+mn-cs"/>
                        </a:rPr>
                        <a:t>wk</a:t>
                      </a:r>
                      <a:r>
                        <a:rPr lang="en-US" sz="3200" b="0" i="0" kern="1200" dirty="0">
                          <a:solidFill>
                            <a:schemeClr val="dk1"/>
                          </a:solidFill>
                          <a:effectLst/>
                          <a:latin typeface="+mn-lt"/>
                          <a:ea typeface="+mn-ea"/>
                          <a:cs typeface="+mn-cs"/>
                        </a:rPr>
                        <a:t>, involving exons 18–58</a:t>
                      </a:r>
                      <a:endParaRPr lang="en-US" sz="3200" dirty="0"/>
                    </a:p>
                  </a:txBody>
                  <a:tcPr/>
                </a:tc>
                <a:tc>
                  <a:txBody>
                    <a:bodyPr/>
                    <a:lstStyle/>
                    <a:p>
                      <a:r>
                        <a:rPr lang="en-US" sz="3200" b="1" dirty="0"/>
                        <a:t>Part 1: </a:t>
                      </a:r>
                      <a:r>
                        <a:rPr lang="en-US" sz="3200" dirty="0"/>
                        <a:t>8 of 20 received 1.33 × 10</a:t>
                      </a:r>
                      <a:r>
                        <a:rPr lang="en-US" sz="3200" baseline="30000" dirty="0"/>
                        <a:t>14</a:t>
                      </a:r>
                      <a:r>
                        <a:rPr lang="en-US" sz="3200" dirty="0"/>
                        <a:t> vg/kg, 6 of 20 received 8.94 × 10</a:t>
                      </a:r>
                      <a:r>
                        <a:rPr lang="en-US" sz="3200" baseline="30000" dirty="0"/>
                        <a:t>13</a:t>
                      </a:r>
                      <a:r>
                        <a:rPr lang="en-US" sz="3200" dirty="0"/>
                        <a:t> vg/kg, and 6 of 20 received 6.29 × 10</a:t>
                      </a:r>
                      <a:r>
                        <a:rPr lang="en-US" sz="3200" baseline="30000" dirty="0"/>
                        <a:t>14</a:t>
                      </a:r>
                      <a:r>
                        <a:rPr lang="en-US" sz="3200" dirty="0"/>
                        <a:t> vg/kg</a:t>
                      </a:r>
                    </a:p>
                    <a:p>
                      <a:r>
                        <a:rPr lang="en-US" sz="3200" b="1" dirty="0"/>
                        <a:t>Part 2</a:t>
                      </a:r>
                      <a:r>
                        <a:rPr lang="en-US" sz="3200" dirty="0"/>
                        <a:t>: all received 1.33 × 10</a:t>
                      </a:r>
                      <a:r>
                        <a:rPr lang="en-US" sz="3200" baseline="30000" dirty="0"/>
                        <a:t>14</a:t>
                      </a:r>
                      <a:r>
                        <a:rPr lang="en-US" sz="3200" dirty="0"/>
                        <a:t> vg/kg</a:t>
                      </a:r>
                    </a:p>
                  </a:txBody>
                  <a:tcPr/>
                </a:tc>
                <a:tc>
                  <a:txBody>
                    <a:bodyPr/>
                    <a:lstStyle/>
                    <a:p>
                      <a:r>
                        <a:rPr lang="en-US" sz="3200" b="0" i="0" kern="1200" dirty="0">
                          <a:solidFill>
                            <a:schemeClr val="dk1"/>
                          </a:solidFill>
                          <a:effectLst/>
                          <a:latin typeface="+mn-lt"/>
                          <a:ea typeface="+mn-ea"/>
                          <a:cs typeface="+mn-cs"/>
                        </a:rPr>
                        <a:t>Class I for part 1 (results using parallel placebo) and Class III for part 2 (external comparator)</a:t>
                      </a:r>
                      <a:r>
                        <a:rPr lang="en-US" sz="3200" b="0" i="0" kern="1200" baseline="30000" dirty="0">
                          <a:solidFill>
                            <a:schemeClr val="dk1"/>
                          </a:solidFill>
                          <a:effectLst/>
                          <a:latin typeface="+mn-lt"/>
                          <a:ea typeface="+mn-ea"/>
                          <a:cs typeface="+mn-cs"/>
                        </a:rPr>
                        <a:t>9</a:t>
                      </a:r>
                      <a:endParaRPr lang="en-US" sz="3200" baseline="30000" dirty="0"/>
                    </a:p>
                  </a:txBody>
                  <a:tcPr/>
                </a:tc>
                <a:tc>
                  <a:txBody>
                    <a:bodyPr/>
                    <a:lstStyle/>
                    <a:p>
                      <a:r>
                        <a:rPr lang="en-US" sz="3200" b="1" dirty="0"/>
                        <a:t>Part 1:</a:t>
                      </a:r>
                    </a:p>
                    <a:p>
                      <a:r>
                        <a:rPr lang="en-US" sz="3200" dirty="0"/>
                        <a:t>Change from baseline in quantity of </a:t>
                      </a:r>
                      <a:r>
                        <a:rPr lang="en-US" sz="3200" dirty="0" err="1"/>
                        <a:t>microdystrophin</a:t>
                      </a:r>
                      <a:r>
                        <a:rPr lang="en-US" sz="3200" dirty="0"/>
                        <a:t> protein expression as measured by the Western blot at </a:t>
                      </a:r>
                      <a:r>
                        <a:rPr lang="en-US" sz="3200" dirty="0" err="1"/>
                        <a:t>wk</a:t>
                      </a:r>
                      <a:r>
                        <a:rPr lang="en-US" sz="3200" dirty="0"/>
                        <a:t> 12, AND change from baseline in the total NSAA score at </a:t>
                      </a:r>
                      <a:r>
                        <a:rPr lang="en-US" sz="3200" dirty="0" err="1"/>
                        <a:t>wk</a:t>
                      </a:r>
                      <a:r>
                        <a:rPr lang="en-US" sz="3200" dirty="0"/>
                        <a:t> 48</a:t>
                      </a:r>
                    </a:p>
                  </a:txBody>
                  <a:tcPr/>
                </a:tc>
                <a:extLst>
                  <a:ext uri="{0D108BD9-81ED-4DB2-BD59-A6C34878D82A}">
                    <a16:rowId xmlns:a16="http://schemas.microsoft.com/office/drawing/2014/main" val="119661666"/>
                  </a:ext>
                </a:extLst>
              </a:tr>
            </a:tbl>
          </a:graphicData>
        </a:graphic>
      </p:graphicFrame>
    </p:spTree>
    <p:extLst>
      <p:ext uri="{BB962C8B-B14F-4D97-AF65-F5344CB8AC3E}">
        <p14:creationId xmlns:p14="http://schemas.microsoft.com/office/powerpoint/2010/main" val="2791147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547B5-875B-95A1-A336-2A72D4D4FB5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3E0BBB7-579A-1307-BCAD-804EB4C3309A}"/>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DF131ED9-7433-4449-22D4-2E423E6913C3}"/>
              </a:ext>
            </a:extLst>
          </p:cNvPr>
          <p:cNvSpPr>
            <a:spLocks noGrp="1"/>
          </p:cNvSpPr>
          <p:nvPr>
            <p:ph type="title"/>
          </p:nvPr>
        </p:nvSpPr>
        <p:spPr/>
        <p:txBody>
          <a:bodyPr>
            <a:noAutofit/>
          </a:bodyPr>
          <a:lstStyle/>
          <a:p>
            <a:r>
              <a:rPr lang="en-US" sz="7200" dirty="0">
                <a:effectLst/>
                <a:ea typeface="Calibri" panose="020F0502020204030204" pitchFamily="34" charset="0"/>
              </a:rPr>
              <a:t>Summary of clinical trials</a:t>
            </a:r>
            <a:br>
              <a:rPr lang="en-US" sz="7200" dirty="0">
                <a:effectLst/>
                <a:ea typeface="Calibri" panose="020F0502020204030204" pitchFamily="34" charset="0"/>
              </a:rPr>
            </a:br>
            <a:endParaRPr lang="en-US" sz="7200" dirty="0"/>
          </a:p>
        </p:txBody>
      </p:sp>
      <p:graphicFrame>
        <p:nvGraphicFramePr>
          <p:cNvPr id="7" name="Content Placeholder 6">
            <a:extLst>
              <a:ext uri="{FF2B5EF4-FFF2-40B4-BE49-F238E27FC236}">
                <a16:creationId xmlns:a16="http://schemas.microsoft.com/office/drawing/2014/main" id="{A154DE26-B286-9A2E-5042-FBC82917DF18}"/>
              </a:ext>
            </a:extLst>
          </p:cNvPr>
          <p:cNvGraphicFramePr>
            <a:graphicFrameLocks noGrp="1"/>
          </p:cNvGraphicFramePr>
          <p:nvPr>
            <p:ph idx="1"/>
            <p:extLst>
              <p:ext uri="{D42A27DB-BD31-4B8C-83A1-F6EECF244321}">
                <p14:modId xmlns:p14="http://schemas.microsoft.com/office/powerpoint/2010/main" val="2212545360"/>
              </p:ext>
            </p:extLst>
          </p:nvPr>
        </p:nvGraphicFramePr>
        <p:xfrm>
          <a:off x="915988" y="2286000"/>
          <a:ext cx="22553608" cy="10607040"/>
        </p:xfrm>
        <a:graphic>
          <a:graphicData uri="http://schemas.openxmlformats.org/drawingml/2006/table">
            <a:tbl>
              <a:tblPr firstRow="1" bandRow="1">
                <a:tableStyleId>{5C22544A-7EE6-4342-B048-85BDC9FD1C3A}</a:tableStyleId>
              </a:tblPr>
              <a:tblGrid>
                <a:gridCol w="2549107">
                  <a:extLst>
                    <a:ext uri="{9D8B030D-6E8A-4147-A177-3AD203B41FA5}">
                      <a16:colId xmlns:a16="http://schemas.microsoft.com/office/drawing/2014/main" val="3017659370"/>
                    </a:ext>
                  </a:extLst>
                </a:gridCol>
                <a:gridCol w="1395663">
                  <a:extLst>
                    <a:ext uri="{9D8B030D-6E8A-4147-A177-3AD203B41FA5}">
                      <a16:colId xmlns:a16="http://schemas.microsoft.com/office/drawing/2014/main" val="1668829627"/>
                    </a:ext>
                  </a:extLst>
                </a:gridCol>
                <a:gridCol w="2646947">
                  <a:extLst>
                    <a:ext uri="{9D8B030D-6E8A-4147-A177-3AD203B41FA5}">
                      <a16:colId xmlns:a16="http://schemas.microsoft.com/office/drawing/2014/main" val="980508116"/>
                    </a:ext>
                  </a:extLst>
                </a:gridCol>
                <a:gridCol w="1732548">
                  <a:extLst>
                    <a:ext uri="{9D8B030D-6E8A-4147-A177-3AD203B41FA5}">
                      <a16:colId xmlns:a16="http://schemas.microsoft.com/office/drawing/2014/main" val="936190127"/>
                    </a:ext>
                  </a:extLst>
                </a:gridCol>
                <a:gridCol w="5030918">
                  <a:extLst>
                    <a:ext uri="{9D8B030D-6E8A-4147-A177-3AD203B41FA5}">
                      <a16:colId xmlns:a16="http://schemas.microsoft.com/office/drawing/2014/main" val="1255895896"/>
                    </a:ext>
                  </a:extLst>
                </a:gridCol>
                <a:gridCol w="3126492">
                  <a:extLst>
                    <a:ext uri="{9D8B030D-6E8A-4147-A177-3AD203B41FA5}">
                      <a16:colId xmlns:a16="http://schemas.microsoft.com/office/drawing/2014/main" val="2028849307"/>
                    </a:ext>
                  </a:extLst>
                </a:gridCol>
                <a:gridCol w="3465095">
                  <a:extLst>
                    <a:ext uri="{9D8B030D-6E8A-4147-A177-3AD203B41FA5}">
                      <a16:colId xmlns:a16="http://schemas.microsoft.com/office/drawing/2014/main" val="366527959"/>
                    </a:ext>
                  </a:extLst>
                </a:gridCol>
                <a:gridCol w="2606838">
                  <a:extLst>
                    <a:ext uri="{9D8B030D-6E8A-4147-A177-3AD203B41FA5}">
                      <a16:colId xmlns:a16="http://schemas.microsoft.com/office/drawing/2014/main" val="1807774515"/>
                    </a:ext>
                  </a:extLst>
                </a:gridCol>
              </a:tblGrid>
              <a:tr h="370840">
                <a:tc>
                  <a:txBody>
                    <a:bodyPr/>
                    <a:lstStyle/>
                    <a:p>
                      <a:r>
                        <a:rPr lang="en-US" sz="2800" b="1" i="0" kern="1200" dirty="0">
                          <a:solidFill>
                            <a:schemeClr val="lt1"/>
                          </a:solidFill>
                          <a:effectLst/>
                          <a:latin typeface="+mn-lt"/>
                          <a:ea typeface="+mn-ea"/>
                          <a:cs typeface="+mn-cs"/>
                        </a:rPr>
                        <a:t>Study name </a:t>
                      </a:r>
                      <a:br>
                        <a:rPr lang="en-US" sz="2800" b="1" i="0" kern="1200" dirty="0">
                          <a:solidFill>
                            <a:schemeClr val="lt1"/>
                          </a:solidFill>
                          <a:effectLst/>
                          <a:latin typeface="+mn-lt"/>
                          <a:ea typeface="+mn-ea"/>
                          <a:cs typeface="+mn-cs"/>
                        </a:rPr>
                      </a:br>
                      <a:r>
                        <a:rPr lang="en-US" sz="2800" b="1" i="0" kern="1200" dirty="0">
                          <a:solidFill>
                            <a:schemeClr val="lt1"/>
                          </a:solidFill>
                          <a:effectLst/>
                          <a:latin typeface="+mn-lt"/>
                          <a:ea typeface="+mn-ea"/>
                          <a:cs typeface="+mn-cs"/>
                        </a:rPr>
                        <a:t>(NCT number)</a:t>
                      </a:r>
                      <a:endParaRPr lang="en-US" sz="2800" dirty="0"/>
                    </a:p>
                  </a:txBody>
                  <a:tcPr/>
                </a:tc>
                <a:tc>
                  <a:txBody>
                    <a:bodyPr/>
                    <a:lstStyle/>
                    <a:p>
                      <a:r>
                        <a:rPr lang="en-US" sz="2800" b="1" i="0" kern="1200" dirty="0">
                          <a:solidFill>
                            <a:schemeClr val="lt1"/>
                          </a:solidFill>
                          <a:effectLst/>
                          <a:latin typeface="+mn-lt"/>
                          <a:ea typeface="+mn-ea"/>
                          <a:cs typeface="+mn-cs"/>
                        </a:rPr>
                        <a:t>Study design</a:t>
                      </a:r>
                      <a:endParaRPr lang="en-US" sz="2800" dirty="0"/>
                    </a:p>
                  </a:txBody>
                  <a:tcPr/>
                </a:tc>
                <a:tc>
                  <a:txBody>
                    <a:bodyPr/>
                    <a:lstStyle/>
                    <a:p>
                      <a:r>
                        <a:rPr lang="en-US" sz="2800" b="1" i="0" kern="1200" dirty="0">
                          <a:solidFill>
                            <a:schemeClr val="lt1"/>
                          </a:solidFill>
                          <a:effectLst/>
                          <a:latin typeface="+mn-lt"/>
                          <a:ea typeface="+mn-ea"/>
                          <a:cs typeface="+mn-cs"/>
                        </a:rPr>
                        <a:t>Status </a:t>
                      </a:r>
                      <a:br>
                        <a:rPr lang="en-US" sz="2800" b="1" i="0" kern="1200" dirty="0">
                          <a:solidFill>
                            <a:schemeClr val="lt1"/>
                          </a:solidFill>
                          <a:effectLst/>
                          <a:latin typeface="+mn-lt"/>
                          <a:ea typeface="+mn-ea"/>
                          <a:cs typeface="+mn-cs"/>
                        </a:rPr>
                      </a:br>
                      <a:r>
                        <a:rPr lang="en-US" sz="2800" b="1" i="0" kern="1200" dirty="0">
                          <a:solidFill>
                            <a:schemeClr val="lt1"/>
                          </a:solidFill>
                          <a:effectLst/>
                          <a:latin typeface="+mn-lt"/>
                          <a:ea typeface="+mn-ea"/>
                          <a:cs typeface="+mn-cs"/>
                        </a:rPr>
                        <a:t>(study dates)</a:t>
                      </a:r>
                      <a:r>
                        <a:rPr lang="en-US" sz="2800" b="1" i="0" u="none" strike="noStrike" kern="1200" baseline="30000" dirty="0">
                          <a:solidFill>
                            <a:schemeClr val="lt1"/>
                          </a:solidFill>
                          <a:effectLst/>
                          <a:latin typeface="+mn-lt"/>
                          <a:ea typeface="+mn-ea"/>
                          <a:cs typeface="+mn-cs"/>
                        </a:rPr>
                        <a:t>a</a:t>
                      </a:r>
                      <a:endParaRPr lang="en-US" sz="2800" dirty="0"/>
                    </a:p>
                  </a:txBody>
                  <a:tcPr/>
                </a:tc>
                <a:tc>
                  <a:txBody>
                    <a:bodyPr/>
                    <a:lstStyle/>
                    <a:p>
                      <a:r>
                        <a:rPr lang="en-US" sz="2800" b="1" i="0" kern="1200" dirty="0">
                          <a:solidFill>
                            <a:schemeClr val="lt1"/>
                          </a:solidFill>
                          <a:effectLst/>
                          <a:latin typeface="+mn-lt"/>
                          <a:ea typeface="+mn-ea"/>
                          <a:cs typeface="+mn-cs"/>
                        </a:rPr>
                        <a:t>Number enrolled</a:t>
                      </a:r>
                      <a:endParaRPr lang="en-US" sz="2800" dirty="0"/>
                    </a:p>
                  </a:txBody>
                  <a:tcPr/>
                </a:tc>
                <a:tc>
                  <a:txBody>
                    <a:bodyPr/>
                    <a:lstStyle/>
                    <a:p>
                      <a:r>
                        <a:rPr lang="en-US" sz="2800" b="1" i="0" kern="1200" dirty="0">
                          <a:solidFill>
                            <a:schemeClr val="lt1"/>
                          </a:solidFill>
                          <a:effectLst/>
                          <a:latin typeface="+mn-lt"/>
                          <a:ea typeface="+mn-ea"/>
                          <a:cs typeface="+mn-cs"/>
                        </a:rPr>
                        <a:t>Population studied: key inclusion </a:t>
                      </a:r>
                      <a:r>
                        <a:rPr lang="en-US" sz="2800" b="1" i="0" kern="1200" dirty="0" err="1">
                          <a:solidFill>
                            <a:schemeClr val="lt1"/>
                          </a:solidFill>
                          <a:effectLst/>
                          <a:latin typeface="+mn-lt"/>
                          <a:ea typeface="+mn-ea"/>
                          <a:cs typeface="+mn-cs"/>
                        </a:rPr>
                        <a:t>criteria</a:t>
                      </a:r>
                      <a:r>
                        <a:rPr lang="en-US" sz="2800" b="1" i="0" u="none" strike="noStrike" kern="1200" baseline="30000" dirty="0" err="1">
                          <a:solidFill>
                            <a:schemeClr val="lt1"/>
                          </a:solidFill>
                          <a:effectLst/>
                          <a:latin typeface="+mn-lt"/>
                          <a:ea typeface="+mn-ea"/>
                          <a:cs typeface="+mn-cs"/>
                        </a:rPr>
                        <a:t>c</a:t>
                      </a:r>
                      <a:endParaRPr lang="en-US" sz="2800" dirty="0"/>
                    </a:p>
                  </a:txBody>
                  <a:tcPr/>
                </a:tc>
                <a:tc>
                  <a:txBody>
                    <a:bodyPr/>
                    <a:lstStyle/>
                    <a:p>
                      <a:r>
                        <a:rPr lang="en-US" sz="2800" b="1" i="0" kern="1200" dirty="0" err="1">
                          <a:solidFill>
                            <a:schemeClr val="lt1"/>
                          </a:solidFill>
                          <a:effectLst/>
                          <a:latin typeface="+mn-lt"/>
                          <a:ea typeface="+mn-ea"/>
                          <a:cs typeface="+mn-cs"/>
                        </a:rPr>
                        <a:t>Delandistrogene</a:t>
                      </a:r>
                      <a:r>
                        <a:rPr lang="en-US" sz="2800" b="1" i="0" kern="1200" dirty="0">
                          <a:solidFill>
                            <a:schemeClr val="lt1"/>
                          </a:solidFill>
                          <a:effectLst/>
                          <a:latin typeface="+mn-lt"/>
                          <a:ea typeface="+mn-ea"/>
                          <a:cs typeface="+mn-cs"/>
                        </a:rPr>
                        <a:t> </a:t>
                      </a:r>
                      <a:r>
                        <a:rPr lang="en-US" sz="2800" b="1" i="0" kern="1200" dirty="0" err="1">
                          <a:solidFill>
                            <a:schemeClr val="lt1"/>
                          </a:solidFill>
                          <a:effectLst/>
                          <a:latin typeface="+mn-lt"/>
                          <a:ea typeface="+mn-ea"/>
                          <a:cs typeface="+mn-cs"/>
                        </a:rPr>
                        <a:t>moxeparvovec</a:t>
                      </a:r>
                      <a:r>
                        <a:rPr lang="en-US" sz="2800" b="1" i="0" kern="1200" dirty="0">
                          <a:solidFill>
                            <a:schemeClr val="lt1"/>
                          </a:solidFill>
                          <a:effectLst/>
                          <a:latin typeface="+mn-lt"/>
                          <a:ea typeface="+mn-ea"/>
                          <a:cs typeface="+mn-cs"/>
                        </a:rPr>
                        <a:t> doses studied</a:t>
                      </a:r>
                      <a:endParaRPr lang="en-US" sz="2800" dirty="0"/>
                    </a:p>
                  </a:txBody>
                  <a:tcPr/>
                </a:tc>
                <a:tc>
                  <a:txBody>
                    <a:bodyPr/>
                    <a:lstStyle/>
                    <a:p>
                      <a:r>
                        <a:rPr lang="en-US" sz="2800" b="1" i="0" kern="1200" dirty="0">
                          <a:solidFill>
                            <a:schemeClr val="lt1"/>
                          </a:solidFill>
                          <a:effectLst/>
                          <a:latin typeface="+mn-lt"/>
                          <a:ea typeface="+mn-ea"/>
                          <a:cs typeface="+mn-cs"/>
                        </a:rPr>
                        <a:t>Level of evidence (explanation)</a:t>
                      </a:r>
                      <a:endParaRPr lang="en-US" sz="2800" dirty="0"/>
                    </a:p>
                  </a:txBody>
                  <a:tcPr/>
                </a:tc>
                <a:tc>
                  <a:txBody>
                    <a:bodyPr/>
                    <a:lstStyle/>
                    <a:p>
                      <a:r>
                        <a:rPr lang="en-US" sz="2800" b="1" i="0" kern="1200" dirty="0">
                          <a:solidFill>
                            <a:schemeClr val="lt1"/>
                          </a:solidFill>
                          <a:effectLst/>
                          <a:latin typeface="+mn-lt"/>
                          <a:ea typeface="+mn-ea"/>
                          <a:cs typeface="+mn-cs"/>
                        </a:rPr>
                        <a:t>Primary outcome</a:t>
                      </a:r>
                      <a:endParaRPr lang="en-US" sz="2800" dirty="0"/>
                    </a:p>
                  </a:txBody>
                  <a:tcPr/>
                </a:tc>
                <a:extLst>
                  <a:ext uri="{0D108BD9-81ED-4DB2-BD59-A6C34878D82A}">
                    <a16:rowId xmlns:a16="http://schemas.microsoft.com/office/drawing/2014/main" val="1121433314"/>
                  </a:ext>
                </a:extLst>
              </a:tr>
              <a:tr h="370840">
                <a:tc>
                  <a:txBody>
                    <a:bodyPr/>
                    <a:lstStyle/>
                    <a:p>
                      <a:r>
                        <a:rPr lang="en-US" sz="2400" b="0" i="0" kern="1200" dirty="0">
                          <a:solidFill>
                            <a:schemeClr val="dk1"/>
                          </a:solidFill>
                          <a:effectLst/>
                          <a:latin typeface="+mn-lt"/>
                          <a:ea typeface="+mn-ea"/>
                          <a:cs typeface="+mn-cs"/>
                        </a:rPr>
                        <a:t>SRP-9001-103</a:t>
                      </a:r>
                    </a:p>
                    <a:p>
                      <a:r>
                        <a:rPr lang="en-US" sz="2400" b="0" i="0" kern="1200" dirty="0">
                          <a:solidFill>
                            <a:schemeClr val="dk1"/>
                          </a:solidFill>
                          <a:effectLst/>
                          <a:latin typeface="+mn-lt"/>
                          <a:ea typeface="+mn-ea"/>
                          <a:cs typeface="+mn-cs"/>
                        </a:rPr>
                        <a:t>ENDEAVOR (NCT04626674)</a:t>
                      </a:r>
                      <a:endParaRPr lang="en-US" sz="2400" dirty="0"/>
                    </a:p>
                  </a:txBody>
                  <a:tcPr/>
                </a:tc>
                <a:tc>
                  <a:txBody>
                    <a:bodyPr/>
                    <a:lstStyle/>
                    <a:p>
                      <a:r>
                        <a:rPr lang="en-US" sz="2400" b="0" i="0" kern="1200" dirty="0">
                          <a:solidFill>
                            <a:schemeClr val="dk1"/>
                          </a:solidFill>
                          <a:effectLst/>
                          <a:latin typeface="+mn-lt"/>
                          <a:ea typeface="+mn-ea"/>
                          <a:cs typeface="+mn-cs"/>
                        </a:rPr>
                        <a:t>Open-label, phase 1b</a:t>
                      </a:r>
                      <a:endParaRPr lang="en-US" sz="2400" dirty="0"/>
                    </a:p>
                  </a:txBody>
                  <a:tcPr/>
                </a:tc>
                <a:tc>
                  <a:txBody>
                    <a:bodyPr/>
                    <a:lstStyle/>
                    <a:p>
                      <a:r>
                        <a:rPr lang="en-US" sz="2400" b="0" i="0" kern="1200" dirty="0">
                          <a:solidFill>
                            <a:schemeClr val="dk1"/>
                          </a:solidFill>
                          <a:effectLst/>
                          <a:latin typeface="+mn-lt"/>
                          <a:ea typeface="+mn-ea"/>
                          <a:cs typeface="+mn-cs"/>
                        </a:rPr>
                        <a:t>Ongoing (start 2020-11-23, estimated completion 2026-07-31)</a:t>
                      </a:r>
                      <a:endParaRPr lang="en-US" sz="2400" dirty="0"/>
                    </a:p>
                  </a:txBody>
                  <a:tcPr/>
                </a:tc>
                <a:tc>
                  <a:txBody>
                    <a:bodyPr/>
                    <a:lstStyle/>
                    <a:p>
                      <a:r>
                        <a:rPr lang="en-US" sz="2400" dirty="0"/>
                        <a:t>Cohort 1</a:t>
                      </a:r>
                    </a:p>
                    <a:p>
                      <a:r>
                        <a:rPr lang="en-US" sz="2400" dirty="0"/>
                        <a:t>N = 20</a:t>
                      </a:r>
                    </a:p>
                    <a:p>
                      <a:r>
                        <a:rPr lang="en-US" sz="2400" dirty="0"/>
                        <a:t>Cohort 2</a:t>
                      </a:r>
                    </a:p>
                    <a:p>
                      <a:r>
                        <a:rPr lang="en-US" sz="2400" dirty="0"/>
                        <a:t>N = 7</a:t>
                      </a:r>
                    </a:p>
                    <a:p>
                      <a:r>
                        <a:rPr lang="en-US" sz="2400" dirty="0"/>
                        <a:t>Cohort 3</a:t>
                      </a:r>
                    </a:p>
                    <a:p>
                      <a:r>
                        <a:rPr lang="en-US" sz="2400" dirty="0"/>
                        <a:t>N = 6</a:t>
                      </a:r>
                    </a:p>
                    <a:p>
                      <a:r>
                        <a:rPr lang="en-US" sz="2400" dirty="0"/>
                        <a:t>Cohort 4</a:t>
                      </a:r>
                    </a:p>
                    <a:p>
                      <a:r>
                        <a:rPr lang="en-US" sz="2400" dirty="0"/>
                        <a:t>N = 7</a:t>
                      </a:r>
                    </a:p>
                    <a:p>
                      <a:r>
                        <a:rPr lang="en-US" sz="2400" dirty="0"/>
                        <a:t>Cohort 5a</a:t>
                      </a:r>
                    </a:p>
                    <a:p>
                      <a:r>
                        <a:rPr lang="en-US" sz="2400" dirty="0"/>
                        <a:t>N = 6</a:t>
                      </a:r>
                    </a:p>
                    <a:p>
                      <a:r>
                        <a:rPr lang="en-US" sz="2400" dirty="0"/>
                        <a:t>Cohort 5b</a:t>
                      </a:r>
                    </a:p>
                    <a:p>
                      <a:r>
                        <a:rPr lang="en-US" sz="2400" dirty="0"/>
                        <a:t>N = 2</a:t>
                      </a:r>
                    </a:p>
                    <a:p>
                      <a:r>
                        <a:rPr lang="en-US" sz="2400" dirty="0"/>
                        <a:t>Cohort 6 target</a:t>
                      </a:r>
                    </a:p>
                    <a:p>
                      <a:r>
                        <a:rPr lang="en-US" sz="2400" dirty="0"/>
                        <a:t>N = 6</a:t>
                      </a:r>
                    </a:p>
                    <a:p>
                      <a:r>
                        <a:rPr lang="en-US" sz="2400" dirty="0"/>
                        <a:t>Cohort 7 target</a:t>
                      </a:r>
                    </a:p>
                    <a:p>
                      <a:r>
                        <a:rPr lang="en-US" sz="2400" dirty="0"/>
                        <a:t>N = 4–6</a:t>
                      </a:r>
                    </a:p>
                  </a:txBody>
                  <a:tcPr/>
                </a:tc>
                <a:tc>
                  <a:txBody>
                    <a:bodyPr/>
                    <a:lstStyle/>
                    <a:p>
                      <a:r>
                        <a:rPr lang="en-US" sz="2400" b="0" i="0" kern="1200" dirty="0">
                          <a:solidFill>
                            <a:schemeClr val="dk1"/>
                          </a:solidFill>
                          <a:effectLst/>
                          <a:latin typeface="+mn-lt"/>
                          <a:ea typeface="+mn-ea"/>
                          <a:cs typeface="+mn-cs"/>
                        </a:rPr>
                        <a:t>On stable dose of corticosteroids for at least 12 </a:t>
                      </a:r>
                      <a:r>
                        <a:rPr lang="en-US" sz="2400" b="0" i="0" kern="1200" dirty="0" err="1">
                          <a:solidFill>
                            <a:schemeClr val="dk1"/>
                          </a:solidFill>
                          <a:effectLst/>
                          <a:latin typeface="+mn-lt"/>
                          <a:ea typeface="+mn-ea"/>
                          <a:cs typeface="+mn-cs"/>
                        </a:rPr>
                        <a:t>wk</a:t>
                      </a:r>
                      <a:endParaRPr lang="en-US" sz="2400" b="0" i="0" kern="1200" dirty="0">
                        <a:solidFill>
                          <a:schemeClr val="dk1"/>
                        </a:solidFill>
                        <a:effectLst/>
                        <a:latin typeface="+mn-lt"/>
                        <a:ea typeface="+mn-ea"/>
                        <a:cs typeface="+mn-cs"/>
                      </a:endParaRPr>
                    </a:p>
                    <a:p>
                      <a:r>
                        <a:rPr lang="en-US" sz="2400" b="1" i="0" kern="1200" dirty="0">
                          <a:solidFill>
                            <a:schemeClr val="dk1"/>
                          </a:solidFill>
                          <a:effectLst/>
                          <a:latin typeface="+mn-lt"/>
                          <a:ea typeface="+mn-ea"/>
                          <a:cs typeface="+mn-cs"/>
                        </a:rPr>
                        <a:t>Cohort 1: </a:t>
                      </a:r>
                      <a:r>
                        <a:rPr lang="en-US" sz="2400" b="0" i="0" kern="1200" dirty="0">
                          <a:solidFill>
                            <a:schemeClr val="dk1"/>
                          </a:solidFill>
                          <a:effectLst/>
                          <a:latin typeface="+mn-lt"/>
                          <a:ea typeface="+mn-ea"/>
                          <a:cs typeface="+mn-cs"/>
                        </a:rPr>
                        <a:t>ambulatory patients, ≥4 to &lt;8 y of age, involving exons 18–79</a:t>
                      </a:r>
                    </a:p>
                    <a:p>
                      <a:r>
                        <a:rPr lang="en-US" sz="2400" b="1" i="0" kern="1200" dirty="0">
                          <a:solidFill>
                            <a:schemeClr val="dk1"/>
                          </a:solidFill>
                          <a:effectLst/>
                          <a:latin typeface="+mn-lt"/>
                          <a:ea typeface="+mn-ea"/>
                          <a:cs typeface="+mn-cs"/>
                        </a:rPr>
                        <a:t>Cohort 2: </a:t>
                      </a:r>
                      <a:r>
                        <a:rPr lang="en-US" sz="2400" b="0" i="0" kern="1200" dirty="0">
                          <a:solidFill>
                            <a:schemeClr val="dk1"/>
                          </a:solidFill>
                          <a:effectLst/>
                          <a:latin typeface="+mn-lt"/>
                          <a:ea typeface="+mn-ea"/>
                          <a:cs typeface="+mn-cs"/>
                        </a:rPr>
                        <a:t>ambulatory patients, ≥8 to &lt;18 y of age, involving exons 18–79</a:t>
                      </a:r>
                    </a:p>
                    <a:p>
                      <a:r>
                        <a:rPr lang="en-US" sz="2400" b="1" i="0" kern="1200" dirty="0">
                          <a:solidFill>
                            <a:schemeClr val="dk1"/>
                          </a:solidFill>
                          <a:effectLst/>
                          <a:latin typeface="+mn-lt"/>
                          <a:ea typeface="+mn-ea"/>
                          <a:cs typeface="+mn-cs"/>
                        </a:rPr>
                        <a:t>Cohort 3</a:t>
                      </a:r>
                      <a:r>
                        <a:rPr lang="en-US" sz="2400" b="0" i="0" kern="1200" dirty="0">
                          <a:solidFill>
                            <a:schemeClr val="dk1"/>
                          </a:solidFill>
                          <a:effectLst/>
                          <a:latin typeface="+mn-lt"/>
                          <a:ea typeface="+mn-ea"/>
                          <a:cs typeface="+mn-cs"/>
                        </a:rPr>
                        <a:t>: </a:t>
                      </a:r>
                      <a:r>
                        <a:rPr lang="en-US" sz="2400" b="0" i="0" kern="1200" dirty="0" err="1">
                          <a:solidFill>
                            <a:schemeClr val="dk1"/>
                          </a:solidFill>
                          <a:effectLst/>
                          <a:latin typeface="+mn-lt"/>
                          <a:ea typeface="+mn-ea"/>
                          <a:cs typeface="+mn-cs"/>
                        </a:rPr>
                        <a:t>nonambulatory</a:t>
                      </a:r>
                      <a:r>
                        <a:rPr lang="en-US" sz="2400" b="0" i="0" kern="1200" dirty="0">
                          <a:solidFill>
                            <a:schemeClr val="dk1"/>
                          </a:solidFill>
                          <a:effectLst/>
                          <a:latin typeface="+mn-lt"/>
                          <a:ea typeface="+mn-ea"/>
                          <a:cs typeface="+mn-cs"/>
                        </a:rPr>
                        <a:t> patients, 9–20 y of age, involving exons 18–79</a:t>
                      </a:r>
                    </a:p>
                    <a:p>
                      <a:r>
                        <a:rPr lang="en-US" sz="2400" b="1" i="0" kern="1200" dirty="0">
                          <a:solidFill>
                            <a:schemeClr val="dk1"/>
                          </a:solidFill>
                          <a:effectLst/>
                          <a:latin typeface="+mn-lt"/>
                          <a:ea typeface="+mn-ea"/>
                          <a:cs typeface="+mn-cs"/>
                        </a:rPr>
                        <a:t>Cohort 4: </a:t>
                      </a:r>
                      <a:r>
                        <a:rPr lang="en-US" sz="2400" b="0" i="0" kern="1200" dirty="0">
                          <a:solidFill>
                            <a:schemeClr val="dk1"/>
                          </a:solidFill>
                          <a:effectLst/>
                          <a:latin typeface="+mn-lt"/>
                          <a:ea typeface="+mn-ea"/>
                          <a:cs typeface="+mn-cs"/>
                        </a:rPr>
                        <a:t>ambulatory patients, ≥3 to &lt;4 y of age, involving exons 18–79</a:t>
                      </a:r>
                    </a:p>
                    <a:p>
                      <a:r>
                        <a:rPr lang="en-US" sz="2400" b="1" i="0" kern="1200" dirty="0">
                          <a:solidFill>
                            <a:schemeClr val="dk1"/>
                          </a:solidFill>
                          <a:effectLst/>
                          <a:latin typeface="+mn-lt"/>
                          <a:ea typeface="+mn-ea"/>
                          <a:cs typeface="+mn-cs"/>
                        </a:rPr>
                        <a:t>Cohort 5</a:t>
                      </a:r>
                      <a:r>
                        <a:rPr lang="en-US" sz="2400" b="0" i="0" kern="1200" dirty="0">
                          <a:solidFill>
                            <a:schemeClr val="dk1"/>
                          </a:solidFill>
                          <a:effectLst/>
                          <a:latin typeface="+mn-lt"/>
                          <a:ea typeface="+mn-ea"/>
                          <a:cs typeface="+mn-cs"/>
                        </a:rPr>
                        <a:t>: ≥4 to 9 y of age with pathogenic variants involving exons 1–17 excluding those involving exons 9–13, divided into ambulatory cohort (5a) and </a:t>
                      </a:r>
                      <a:r>
                        <a:rPr lang="en-US" sz="2400" b="0" i="0" kern="1200" dirty="0" err="1">
                          <a:solidFill>
                            <a:schemeClr val="dk1"/>
                          </a:solidFill>
                          <a:effectLst/>
                          <a:latin typeface="+mn-lt"/>
                          <a:ea typeface="+mn-ea"/>
                          <a:cs typeface="+mn-cs"/>
                        </a:rPr>
                        <a:t>nonambulatory</a:t>
                      </a:r>
                      <a:r>
                        <a:rPr lang="en-US" sz="2400" b="0" i="0" kern="1200" dirty="0">
                          <a:solidFill>
                            <a:schemeClr val="dk1"/>
                          </a:solidFill>
                          <a:effectLst/>
                          <a:latin typeface="+mn-lt"/>
                          <a:ea typeface="+mn-ea"/>
                          <a:cs typeface="+mn-cs"/>
                        </a:rPr>
                        <a:t> cohort (5b)</a:t>
                      </a:r>
                    </a:p>
                    <a:p>
                      <a:r>
                        <a:rPr lang="en-US" sz="2400" b="1" i="0" kern="1200" dirty="0">
                          <a:solidFill>
                            <a:schemeClr val="dk1"/>
                          </a:solidFill>
                          <a:effectLst/>
                          <a:latin typeface="+mn-lt"/>
                          <a:ea typeface="+mn-ea"/>
                          <a:cs typeface="+mn-cs"/>
                        </a:rPr>
                        <a:t>Cohort 6</a:t>
                      </a:r>
                      <a:r>
                        <a:rPr lang="en-US" sz="2400" b="0" i="0" kern="1200" dirty="0">
                          <a:solidFill>
                            <a:schemeClr val="dk1"/>
                          </a:solidFill>
                          <a:effectLst/>
                          <a:latin typeface="+mn-lt"/>
                          <a:ea typeface="+mn-ea"/>
                          <a:cs typeface="+mn-cs"/>
                        </a:rPr>
                        <a:t>: ambulatory patients, ≥2 to &lt;3 y of age, involving exons 18–79</a:t>
                      </a:r>
                    </a:p>
                    <a:p>
                      <a:r>
                        <a:rPr lang="en-US" sz="2400" b="1" i="0" kern="1200" dirty="0">
                          <a:solidFill>
                            <a:schemeClr val="dk1"/>
                          </a:solidFill>
                          <a:effectLst/>
                          <a:latin typeface="+mn-lt"/>
                          <a:ea typeface="+mn-ea"/>
                          <a:cs typeface="+mn-cs"/>
                        </a:rPr>
                        <a:t>Cohort 7: </a:t>
                      </a:r>
                      <a:r>
                        <a:rPr lang="en-US" sz="2400" b="0" i="0" kern="1200" dirty="0" err="1">
                          <a:solidFill>
                            <a:schemeClr val="dk1"/>
                          </a:solidFill>
                          <a:effectLst/>
                          <a:latin typeface="+mn-lt"/>
                          <a:ea typeface="+mn-ea"/>
                          <a:cs typeface="+mn-cs"/>
                        </a:rPr>
                        <a:t>nonambulatory</a:t>
                      </a:r>
                      <a:r>
                        <a:rPr lang="en-US" sz="2400" b="0" i="0" kern="1200" dirty="0">
                          <a:solidFill>
                            <a:schemeClr val="dk1"/>
                          </a:solidFill>
                          <a:effectLst/>
                          <a:latin typeface="+mn-lt"/>
                          <a:ea typeface="+mn-ea"/>
                          <a:cs typeface="+mn-cs"/>
                        </a:rPr>
                        <a:t> patients, involving exons 18–79</a:t>
                      </a:r>
                      <a:endParaRPr lang="en-US" sz="2400" dirty="0"/>
                    </a:p>
                  </a:txBody>
                  <a:tcPr/>
                </a:tc>
                <a:tc>
                  <a:txBody>
                    <a:bodyPr/>
                    <a:lstStyle/>
                    <a:p>
                      <a:r>
                        <a:rPr lang="en-US" sz="2400" dirty="0"/>
                        <a:t>1.33 × 10</a:t>
                      </a:r>
                      <a:r>
                        <a:rPr lang="en-US" sz="2400" baseline="30000" dirty="0"/>
                        <a:t>14</a:t>
                      </a:r>
                      <a:r>
                        <a:rPr lang="en-US" sz="2400" dirty="0"/>
                        <a:t> vg/kg</a:t>
                      </a:r>
                    </a:p>
                  </a:txBody>
                  <a:tcPr/>
                </a:tc>
                <a:tc>
                  <a:txBody>
                    <a:bodyPr/>
                    <a:lstStyle/>
                    <a:p>
                      <a:r>
                        <a:rPr lang="en-US" sz="2400" b="0" i="0" kern="1200" dirty="0">
                          <a:solidFill>
                            <a:schemeClr val="dk1"/>
                          </a:solidFill>
                          <a:effectLst/>
                          <a:latin typeface="+mn-lt"/>
                          <a:ea typeface="+mn-ea"/>
                          <a:cs typeface="+mn-cs"/>
                        </a:rPr>
                        <a:t>1-y interim cohort 1 results, Class III</a:t>
                      </a:r>
                      <a:r>
                        <a:rPr lang="en-US" sz="2400" b="0" i="0" kern="1200" baseline="30000" dirty="0">
                          <a:solidFill>
                            <a:schemeClr val="dk1"/>
                          </a:solidFill>
                          <a:effectLst/>
                          <a:latin typeface="+mn-lt"/>
                          <a:ea typeface="+mn-ea"/>
                          <a:cs typeface="+mn-cs"/>
                        </a:rPr>
                        <a:t>10</a:t>
                      </a:r>
                      <a:r>
                        <a:rPr lang="en-US" sz="2400" b="0" i="0" kern="1200" dirty="0">
                          <a:solidFill>
                            <a:schemeClr val="dk1"/>
                          </a:solidFill>
                          <a:effectLst/>
                          <a:latin typeface="+mn-lt"/>
                          <a:ea typeface="+mn-ea"/>
                          <a:cs typeface="+mn-cs"/>
                        </a:rPr>
                        <a:t> (external comparator)</a:t>
                      </a:r>
                    </a:p>
                    <a:p>
                      <a:r>
                        <a:rPr lang="en-US" sz="2400" b="0" i="0" kern="1200" dirty="0">
                          <a:solidFill>
                            <a:schemeClr val="dk1"/>
                          </a:solidFill>
                          <a:effectLst/>
                          <a:latin typeface="+mn-lt"/>
                          <a:ea typeface="+mn-ea"/>
                          <a:cs typeface="+mn-cs"/>
                        </a:rPr>
                        <a:t>Information on cohorts 2–5 from “June 18, 2024 Integrated Clinical and Clinical Pharmacology Review Memo—ELEVIDYS”*</a:t>
                      </a:r>
                      <a:endParaRPr lang="en-US" sz="2400" dirty="0"/>
                    </a:p>
                  </a:txBody>
                  <a:tcPr/>
                </a:tc>
                <a:tc>
                  <a:txBody>
                    <a:bodyPr/>
                    <a:lstStyle/>
                    <a:p>
                      <a:r>
                        <a:rPr lang="en-US" sz="2400" dirty="0"/>
                        <a:t>Part 1: change from baseline in quantity of SRP-9001 </a:t>
                      </a:r>
                      <a:r>
                        <a:rPr lang="en-US" sz="2400" dirty="0" err="1"/>
                        <a:t>microdystrophin</a:t>
                      </a:r>
                      <a:r>
                        <a:rPr lang="en-US" sz="2400" dirty="0"/>
                        <a:t> protein expression as measured by the Western blot at </a:t>
                      </a:r>
                      <a:r>
                        <a:rPr lang="en-US" sz="2400" dirty="0" err="1"/>
                        <a:t>wk</a:t>
                      </a:r>
                      <a:r>
                        <a:rPr lang="en-US" sz="2400" dirty="0"/>
                        <a:t> 12</a:t>
                      </a:r>
                    </a:p>
                  </a:txBody>
                  <a:tcPr/>
                </a:tc>
                <a:extLst>
                  <a:ext uri="{0D108BD9-81ED-4DB2-BD59-A6C34878D82A}">
                    <a16:rowId xmlns:a16="http://schemas.microsoft.com/office/drawing/2014/main" val="119661666"/>
                  </a:ext>
                </a:extLst>
              </a:tr>
            </a:tbl>
          </a:graphicData>
        </a:graphic>
      </p:graphicFrame>
    </p:spTree>
    <p:extLst>
      <p:ext uri="{BB962C8B-B14F-4D97-AF65-F5344CB8AC3E}">
        <p14:creationId xmlns:p14="http://schemas.microsoft.com/office/powerpoint/2010/main" val="1698624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C7406-96CA-C355-D0DD-72B221821FE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3EB1C52-D62C-55D5-D959-3E971FCFCAE1}"/>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D945572F-8FF3-4936-2561-543487EABA59}"/>
              </a:ext>
            </a:extLst>
          </p:cNvPr>
          <p:cNvSpPr>
            <a:spLocks noGrp="1"/>
          </p:cNvSpPr>
          <p:nvPr>
            <p:ph type="title"/>
          </p:nvPr>
        </p:nvSpPr>
        <p:spPr/>
        <p:txBody>
          <a:bodyPr>
            <a:noAutofit/>
          </a:bodyPr>
          <a:lstStyle/>
          <a:p>
            <a:r>
              <a:rPr lang="en-US" sz="7200" dirty="0">
                <a:effectLst/>
                <a:ea typeface="Calibri" panose="020F0502020204030204" pitchFamily="34" charset="0"/>
              </a:rPr>
              <a:t>Summary of </a:t>
            </a:r>
            <a:r>
              <a:rPr lang="en-US" sz="7200" dirty="0">
                <a:ea typeface="Calibri" panose="020F0502020204030204" pitchFamily="34" charset="0"/>
              </a:rPr>
              <a:t>c</a:t>
            </a:r>
            <a:r>
              <a:rPr lang="en-US" sz="7200" dirty="0">
                <a:effectLst/>
                <a:ea typeface="Calibri" panose="020F0502020204030204" pitchFamily="34" charset="0"/>
              </a:rPr>
              <a:t>linical </a:t>
            </a:r>
            <a:r>
              <a:rPr lang="en-US" sz="7200" dirty="0">
                <a:ea typeface="Calibri" panose="020F0502020204030204" pitchFamily="34" charset="0"/>
              </a:rPr>
              <a:t>t</a:t>
            </a:r>
            <a:r>
              <a:rPr lang="en-US" sz="7200" dirty="0">
                <a:effectLst/>
                <a:ea typeface="Calibri" panose="020F0502020204030204" pitchFamily="34" charset="0"/>
              </a:rPr>
              <a:t>rials</a:t>
            </a:r>
            <a:br>
              <a:rPr lang="en-US" sz="7200" dirty="0">
                <a:effectLst/>
                <a:ea typeface="Calibri" panose="020F0502020204030204" pitchFamily="34" charset="0"/>
              </a:rPr>
            </a:br>
            <a:endParaRPr lang="en-US" sz="7200" dirty="0"/>
          </a:p>
        </p:txBody>
      </p:sp>
      <p:graphicFrame>
        <p:nvGraphicFramePr>
          <p:cNvPr id="7" name="Content Placeholder 6">
            <a:extLst>
              <a:ext uri="{FF2B5EF4-FFF2-40B4-BE49-F238E27FC236}">
                <a16:creationId xmlns:a16="http://schemas.microsoft.com/office/drawing/2014/main" id="{9054ECD5-1AFB-7138-4A32-DC5B325F638A}"/>
              </a:ext>
            </a:extLst>
          </p:cNvPr>
          <p:cNvGraphicFramePr>
            <a:graphicFrameLocks noGrp="1"/>
          </p:cNvGraphicFramePr>
          <p:nvPr>
            <p:ph idx="1"/>
            <p:extLst>
              <p:ext uri="{D42A27DB-BD31-4B8C-83A1-F6EECF244321}">
                <p14:modId xmlns:p14="http://schemas.microsoft.com/office/powerpoint/2010/main" val="2151697596"/>
              </p:ext>
            </p:extLst>
          </p:nvPr>
        </p:nvGraphicFramePr>
        <p:xfrm>
          <a:off x="915988" y="2286000"/>
          <a:ext cx="22553608" cy="6522720"/>
        </p:xfrm>
        <a:graphic>
          <a:graphicData uri="http://schemas.openxmlformats.org/drawingml/2006/table">
            <a:tbl>
              <a:tblPr firstRow="1" bandRow="1">
                <a:tableStyleId>{5C22544A-7EE6-4342-B048-85BDC9FD1C3A}</a:tableStyleId>
              </a:tblPr>
              <a:tblGrid>
                <a:gridCol w="2205584">
                  <a:extLst>
                    <a:ext uri="{9D8B030D-6E8A-4147-A177-3AD203B41FA5}">
                      <a16:colId xmlns:a16="http://schemas.microsoft.com/office/drawing/2014/main" val="3017659370"/>
                    </a:ext>
                  </a:extLst>
                </a:gridCol>
                <a:gridCol w="2837794">
                  <a:extLst>
                    <a:ext uri="{9D8B030D-6E8A-4147-A177-3AD203B41FA5}">
                      <a16:colId xmlns:a16="http://schemas.microsoft.com/office/drawing/2014/main" val="1668829627"/>
                    </a:ext>
                  </a:extLst>
                </a:gridCol>
                <a:gridCol w="2680137">
                  <a:extLst>
                    <a:ext uri="{9D8B030D-6E8A-4147-A177-3AD203B41FA5}">
                      <a16:colId xmlns:a16="http://schemas.microsoft.com/office/drawing/2014/main" val="980508116"/>
                    </a:ext>
                  </a:extLst>
                </a:gridCol>
                <a:gridCol w="1908754">
                  <a:extLst>
                    <a:ext uri="{9D8B030D-6E8A-4147-A177-3AD203B41FA5}">
                      <a16:colId xmlns:a16="http://schemas.microsoft.com/office/drawing/2014/main" val="936190127"/>
                    </a:ext>
                  </a:extLst>
                </a:gridCol>
                <a:gridCol w="3293867">
                  <a:extLst>
                    <a:ext uri="{9D8B030D-6E8A-4147-A177-3AD203B41FA5}">
                      <a16:colId xmlns:a16="http://schemas.microsoft.com/office/drawing/2014/main" val="1255895896"/>
                    </a:ext>
                  </a:extLst>
                </a:gridCol>
                <a:gridCol w="3720662">
                  <a:extLst>
                    <a:ext uri="{9D8B030D-6E8A-4147-A177-3AD203B41FA5}">
                      <a16:colId xmlns:a16="http://schemas.microsoft.com/office/drawing/2014/main" val="2028849307"/>
                    </a:ext>
                  </a:extLst>
                </a:gridCol>
                <a:gridCol w="3026980">
                  <a:extLst>
                    <a:ext uri="{9D8B030D-6E8A-4147-A177-3AD203B41FA5}">
                      <a16:colId xmlns:a16="http://schemas.microsoft.com/office/drawing/2014/main" val="366527959"/>
                    </a:ext>
                  </a:extLst>
                </a:gridCol>
                <a:gridCol w="2879830">
                  <a:extLst>
                    <a:ext uri="{9D8B030D-6E8A-4147-A177-3AD203B41FA5}">
                      <a16:colId xmlns:a16="http://schemas.microsoft.com/office/drawing/2014/main" val="1807774515"/>
                    </a:ext>
                  </a:extLst>
                </a:gridCol>
              </a:tblGrid>
              <a:tr h="370840">
                <a:tc>
                  <a:txBody>
                    <a:bodyPr/>
                    <a:lstStyle/>
                    <a:p>
                      <a:r>
                        <a:rPr lang="en-US" sz="3200" b="1" i="0" kern="1200" dirty="0">
                          <a:solidFill>
                            <a:schemeClr val="lt1"/>
                          </a:solidFill>
                          <a:effectLst/>
                          <a:latin typeface="+mn-lt"/>
                          <a:ea typeface="+mn-ea"/>
                          <a:cs typeface="+mn-cs"/>
                        </a:rPr>
                        <a:t>Study name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(NCT number)</a:t>
                      </a:r>
                      <a:endParaRPr lang="en-US" sz="3200" dirty="0"/>
                    </a:p>
                  </a:txBody>
                  <a:tcPr/>
                </a:tc>
                <a:tc>
                  <a:txBody>
                    <a:bodyPr/>
                    <a:lstStyle/>
                    <a:p>
                      <a:r>
                        <a:rPr lang="en-US" sz="3200" b="1" i="0" kern="1200" dirty="0">
                          <a:solidFill>
                            <a:schemeClr val="lt1"/>
                          </a:solidFill>
                          <a:effectLst/>
                          <a:latin typeface="+mn-lt"/>
                          <a:ea typeface="+mn-ea"/>
                          <a:cs typeface="+mn-cs"/>
                        </a:rPr>
                        <a:t>Study design</a:t>
                      </a:r>
                      <a:endParaRPr lang="en-US" sz="3200" dirty="0"/>
                    </a:p>
                  </a:txBody>
                  <a:tcPr/>
                </a:tc>
                <a:tc>
                  <a:txBody>
                    <a:bodyPr/>
                    <a:lstStyle/>
                    <a:p>
                      <a:r>
                        <a:rPr lang="en-US" sz="3200" b="1" i="0" kern="1200" dirty="0">
                          <a:solidFill>
                            <a:schemeClr val="lt1"/>
                          </a:solidFill>
                          <a:effectLst/>
                          <a:latin typeface="+mn-lt"/>
                          <a:ea typeface="+mn-ea"/>
                          <a:cs typeface="+mn-cs"/>
                        </a:rPr>
                        <a:t>Status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(study dates)</a:t>
                      </a:r>
                      <a:r>
                        <a:rPr lang="en-US" sz="3200" b="1" i="0" u="none" strike="noStrike" kern="1200" baseline="30000" dirty="0">
                          <a:solidFill>
                            <a:schemeClr val="lt1"/>
                          </a:solidFill>
                          <a:effectLst/>
                          <a:latin typeface="+mn-lt"/>
                          <a:ea typeface="+mn-ea"/>
                          <a:cs typeface="+mn-cs"/>
                        </a:rPr>
                        <a:t>a</a:t>
                      </a:r>
                      <a:endParaRPr lang="en-US" sz="3200" dirty="0"/>
                    </a:p>
                  </a:txBody>
                  <a:tcPr/>
                </a:tc>
                <a:tc>
                  <a:txBody>
                    <a:bodyPr/>
                    <a:lstStyle/>
                    <a:p>
                      <a:r>
                        <a:rPr lang="en-US" sz="3200" b="1" i="0" kern="1200" dirty="0">
                          <a:solidFill>
                            <a:schemeClr val="lt1"/>
                          </a:solidFill>
                          <a:effectLst/>
                          <a:latin typeface="+mn-lt"/>
                          <a:ea typeface="+mn-ea"/>
                          <a:cs typeface="+mn-cs"/>
                        </a:rPr>
                        <a:t>Number enrolled</a:t>
                      </a:r>
                      <a:endParaRPr lang="en-US" sz="3200" dirty="0"/>
                    </a:p>
                  </a:txBody>
                  <a:tcPr/>
                </a:tc>
                <a:tc>
                  <a:txBody>
                    <a:bodyPr/>
                    <a:lstStyle/>
                    <a:p>
                      <a:r>
                        <a:rPr lang="en-US" sz="3200" b="1" i="0" kern="1200" dirty="0">
                          <a:solidFill>
                            <a:schemeClr val="lt1"/>
                          </a:solidFill>
                          <a:effectLst/>
                          <a:latin typeface="+mn-lt"/>
                          <a:ea typeface="+mn-ea"/>
                          <a:cs typeface="+mn-cs"/>
                        </a:rPr>
                        <a:t>Population studied: key inclusion </a:t>
                      </a:r>
                      <a:r>
                        <a:rPr lang="en-US" sz="3200" b="1" i="0" kern="1200" dirty="0" err="1">
                          <a:solidFill>
                            <a:schemeClr val="lt1"/>
                          </a:solidFill>
                          <a:effectLst/>
                          <a:latin typeface="+mn-lt"/>
                          <a:ea typeface="+mn-ea"/>
                          <a:cs typeface="+mn-cs"/>
                        </a:rPr>
                        <a:t>criteria</a:t>
                      </a:r>
                      <a:r>
                        <a:rPr lang="en-US" sz="3200" b="1" i="0" u="none" strike="noStrike" kern="1200" baseline="30000" dirty="0" err="1">
                          <a:solidFill>
                            <a:schemeClr val="lt1"/>
                          </a:solidFill>
                          <a:effectLst/>
                          <a:latin typeface="+mn-lt"/>
                          <a:ea typeface="+mn-ea"/>
                          <a:cs typeface="+mn-cs"/>
                        </a:rPr>
                        <a:t>c</a:t>
                      </a:r>
                      <a:endParaRPr lang="en-US" sz="3200" dirty="0"/>
                    </a:p>
                  </a:txBody>
                  <a:tcPr/>
                </a:tc>
                <a:tc>
                  <a:txBody>
                    <a:bodyPr/>
                    <a:lstStyle/>
                    <a:p>
                      <a:r>
                        <a:rPr lang="en-US" sz="3200" b="1" i="0" kern="1200" dirty="0" err="1">
                          <a:solidFill>
                            <a:schemeClr val="lt1"/>
                          </a:solidFill>
                          <a:effectLst/>
                          <a:latin typeface="+mn-lt"/>
                          <a:ea typeface="+mn-ea"/>
                          <a:cs typeface="+mn-cs"/>
                        </a:rPr>
                        <a:t>Delandistrogene</a:t>
                      </a:r>
                      <a:r>
                        <a:rPr lang="en-US" sz="3200" b="1" i="0" kern="1200" dirty="0">
                          <a:solidFill>
                            <a:schemeClr val="lt1"/>
                          </a:solidFill>
                          <a:effectLst/>
                          <a:latin typeface="+mn-lt"/>
                          <a:ea typeface="+mn-ea"/>
                          <a:cs typeface="+mn-cs"/>
                        </a:rPr>
                        <a:t> </a:t>
                      </a:r>
                      <a:r>
                        <a:rPr lang="en-US" sz="3200" b="1" i="0" kern="1200" dirty="0" err="1">
                          <a:solidFill>
                            <a:schemeClr val="lt1"/>
                          </a:solidFill>
                          <a:effectLst/>
                          <a:latin typeface="+mn-lt"/>
                          <a:ea typeface="+mn-ea"/>
                          <a:cs typeface="+mn-cs"/>
                        </a:rPr>
                        <a:t>moxeparvovec</a:t>
                      </a:r>
                      <a:r>
                        <a:rPr lang="en-US" sz="3200" b="1" i="0" kern="1200" dirty="0">
                          <a:solidFill>
                            <a:schemeClr val="lt1"/>
                          </a:solidFill>
                          <a:effectLst/>
                          <a:latin typeface="+mn-lt"/>
                          <a:ea typeface="+mn-ea"/>
                          <a:cs typeface="+mn-cs"/>
                        </a:rPr>
                        <a:t> doses studied</a:t>
                      </a:r>
                      <a:endParaRPr lang="en-US" sz="3200" dirty="0"/>
                    </a:p>
                  </a:txBody>
                  <a:tcPr/>
                </a:tc>
                <a:tc>
                  <a:txBody>
                    <a:bodyPr/>
                    <a:lstStyle/>
                    <a:p>
                      <a:r>
                        <a:rPr lang="en-US" sz="3200" b="1" i="0" kern="1200" dirty="0">
                          <a:solidFill>
                            <a:schemeClr val="lt1"/>
                          </a:solidFill>
                          <a:effectLst/>
                          <a:latin typeface="+mn-lt"/>
                          <a:ea typeface="+mn-ea"/>
                          <a:cs typeface="+mn-cs"/>
                        </a:rPr>
                        <a:t>Level of evidence (explanation)</a:t>
                      </a:r>
                      <a:endParaRPr lang="en-US" sz="3200" dirty="0"/>
                    </a:p>
                  </a:txBody>
                  <a:tcPr/>
                </a:tc>
                <a:tc>
                  <a:txBody>
                    <a:bodyPr/>
                    <a:lstStyle/>
                    <a:p>
                      <a:r>
                        <a:rPr lang="en-US" sz="3200" b="1" i="0" kern="1200" dirty="0">
                          <a:solidFill>
                            <a:schemeClr val="lt1"/>
                          </a:solidFill>
                          <a:effectLst/>
                          <a:latin typeface="+mn-lt"/>
                          <a:ea typeface="+mn-ea"/>
                          <a:cs typeface="+mn-cs"/>
                        </a:rPr>
                        <a:t>Primary outcome</a:t>
                      </a:r>
                      <a:endParaRPr lang="en-US" sz="3200" dirty="0"/>
                    </a:p>
                  </a:txBody>
                  <a:tcPr/>
                </a:tc>
                <a:extLst>
                  <a:ext uri="{0D108BD9-81ED-4DB2-BD59-A6C34878D82A}">
                    <a16:rowId xmlns:a16="http://schemas.microsoft.com/office/drawing/2014/main" val="1121433314"/>
                  </a:ext>
                </a:extLst>
              </a:tr>
              <a:tr h="370840">
                <a:tc>
                  <a:txBody>
                    <a:bodyPr/>
                    <a:lstStyle/>
                    <a:p>
                      <a:r>
                        <a:rPr lang="en-US" sz="3200" b="0" i="0" kern="1200" dirty="0">
                          <a:solidFill>
                            <a:schemeClr val="dk1"/>
                          </a:solidFill>
                          <a:effectLst/>
                          <a:latin typeface="+mn-lt"/>
                          <a:ea typeface="+mn-ea"/>
                          <a:cs typeface="+mn-cs"/>
                        </a:rPr>
                        <a:t>SRP-9001-301</a:t>
                      </a:r>
                    </a:p>
                    <a:p>
                      <a:r>
                        <a:rPr lang="en-US" sz="3200" b="0" i="0" kern="1200" dirty="0">
                          <a:solidFill>
                            <a:schemeClr val="dk1"/>
                          </a:solidFill>
                          <a:effectLst/>
                          <a:latin typeface="+mn-lt"/>
                          <a:ea typeface="+mn-ea"/>
                          <a:cs typeface="+mn-cs"/>
                        </a:rPr>
                        <a:t>EMBARK (NCT05096221)</a:t>
                      </a:r>
                      <a:endParaRPr lang="en-US" sz="3200" dirty="0"/>
                    </a:p>
                  </a:txBody>
                  <a:tcPr/>
                </a:tc>
                <a:tc>
                  <a:txBody>
                    <a:bodyPr/>
                    <a:lstStyle/>
                    <a:p>
                      <a:r>
                        <a:rPr lang="en-US" sz="3200" b="0" i="0" kern="1200" dirty="0">
                          <a:solidFill>
                            <a:schemeClr val="dk1"/>
                          </a:solidFill>
                          <a:effectLst/>
                          <a:latin typeface="+mn-lt"/>
                          <a:ea typeface="+mn-ea"/>
                          <a:cs typeface="+mn-cs"/>
                        </a:rPr>
                        <a:t>Phase 3, multinational, 2-part randomized, double-blinded, placebo-controlled trial</a:t>
                      </a:r>
                      <a:endParaRPr lang="en-US" sz="3200" dirty="0"/>
                    </a:p>
                  </a:txBody>
                  <a:tcPr/>
                </a:tc>
                <a:tc>
                  <a:txBody>
                    <a:bodyPr/>
                    <a:lstStyle/>
                    <a:p>
                      <a:r>
                        <a:rPr lang="en-US" sz="3200" b="0" i="0" kern="1200" dirty="0">
                          <a:solidFill>
                            <a:schemeClr val="dk1"/>
                          </a:solidFill>
                          <a:effectLst/>
                          <a:latin typeface="+mn-lt"/>
                          <a:ea typeface="+mn-ea"/>
                          <a:cs typeface="+mn-cs"/>
                        </a:rPr>
                        <a:t>Fully enrolled (start 2021-10-27, estimated completion 2024-11-30)</a:t>
                      </a:r>
                      <a:endParaRPr lang="en-US" sz="3200" dirty="0"/>
                    </a:p>
                  </a:txBody>
                  <a:tcPr/>
                </a:tc>
                <a:tc>
                  <a:txBody>
                    <a:bodyPr/>
                    <a:lstStyle/>
                    <a:p>
                      <a:r>
                        <a:rPr lang="en-US" sz="3200" dirty="0"/>
                        <a:t>N = 125</a:t>
                      </a:r>
                    </a:p>
                    <a:p>
                      <a:r>
                        <a:rPr lang="en-US" sz="3200" dirty="0"/>
                        <a:t>63 treated, 62 placebo</a:t>
                      </a:r>
                    </a:p>
                  </a:txBody>
                  <a:tcPr/>
                </a:tc>
                <a:tc>
                  <a:txBody>
                    <a:bodyPr/>
                    <a:lstStyle/>
                    <a:p>
                      <a:r>
                        <a:rPr lang="en-US" sz="3200" b="0" i="0" kern="1200" dirty="0">
                          <a:solidFill>
                            <a:schemeClr val="dk1"/>
                          </a:solidFill>
                          <a:effectLst/>
                          <a:latin typeface="+mn-lt"/>
                          <a:ea typeface="+mn-ea"/>
                          <a:cs typeface="+mn-cs"/>
                        </a:rPr>
                        <a:t>Ambulatory patients, ≥4 to &lt;8 y of age, on stable dose of corticosteroids for at least 12 </a:t>
                      </a:r>
                      <a:r>
                        <a:rPr lang="en-US" sz="3200" b="0" i="0" kern="1200" dirty="0" err="1">
                          <a:solidFill>
                            <a:schemeClr val="dk1"/>
                          </a:solidFill>
                          <a:effectLst/>
                          <a:latin typeface="+mn-lt"/>
                          <a:ea typeface="+mn-ea"/>
                          <a:cs typeface="+mn-cs"/>
                        </a:rPr>
                        <a:t>wk</a:t>
                      </a:r>
                      <a:endParaRPr lang="en-US" sz="3200" b="0" i="0" kern="1200" dirty="0">
                        <a:solidFill>
                          <a:schemeClr val="dk1"/>
                        </a:solidFill>
                        <a:effectLst/>
                        <a:latin typeface="+mn-lt"/>
                        <a:ea typeface="+mn-ea"/>
                        <a:cs typeface="+mn-cs"/>
                      </a:endParaRPr>
                    </a:p>
                    <a:p>
                      <a:r>
                        <a:rPr lang="en-US" sz="3200" b="0" i="0" kern="1200" dirty="0">
                          <a:solidFill>
                            <a:schemeClr val="dk1"/>
                          </a:solidFill>
                          <a:effectLst/>
                          <a:latin typeface="+mn-lt"/>
                          <a:ea typeface="+mn-ea"/>
                          <a:cs typeface="+mn-cs"/>
                        </a:rPr>
                        <a:t>Involving exons 18–79</a:t>
                      </a:r>
                      <a:endParaRPr lang="en-US" sz="3200" dirty="0"/>
                    </a:p>
                  </a:txBody>
                  <a:tcPr/>
                </a:tc>
                <a:tc>
                  <a:txBody>
                    <a:bodyPr/>
                    <a:lstStyle/>
                    <a:p>
                      <a:r>
                        <a:rPr lang="en-US" sz="3200" dirty="0"/>
                        <a:t>1.33 × 10</a:t>
                      </a:r>
                      <a:r>
                        <a:rPr lang="en-US" sz="3200" baseline="30000" dirty="0"/>
                        <a:t>14</a:t>
                      </a:r>
                      <a:r>
                        <a:rPr lang="en-US" sz="3200" dirty="0"/>
                        <a:t> vg/kg</a:t>
                      </a:r>
                    </a:p>
                  </a:txBody>
                  <a:tcPr/>
                </a:tc>
                <a:tc>
                  <a:txBody>
                    <a:bodyPr/>
                    <a:lstStyle/>
                    <a:p>
                      <a:r>
                        <a:rPr lang="en-US" sz="3200" b="0" i="0" kern="1200" dirty="0">
                          <a:solidFill>
                            <a:schemeClr val="dk1"/>
                          </a:solidFill>
                          <a:effectLst/>
                          <a:latin typeface="+mn-lt"/>
                          <a:ea typeface="+mn-ea"/>
                          <a:cs typeface="+mn-cs"/>
                        </a:rPr>
                        <a:t>Class I</a:t>
                      </a:r>
                      <a:r>
                        <a:rPr lang="en-US" sz="3200" b="0" i="0" kern="1200" baseline="30000" dirty="0">
                          <a:solidFill>
                            <a:schemeClr val="dk1"/>
                          </a:solidFill>
                          <a:effectLst/>
                          <a:latin typeface="+mn-lt"/>
                          <a:ea typeface="+mn-ea"/>
                          <a:cs typeface="+mn-cs"/>
                        </a:rPr>
                        <a:t>11</a:t>
                      </a:r>
                      <a:r>
                        <a:rPr lang="en-US" sz="3200" b="0" i="0" kern="1200" dirty="0">
                          <a:solidFill>
                            <a:schemeClr val="dk1"/>
                          </a:solidFill>
                          <a:effectLst/>
                          <a:latin typeface="+mn-lt"/>
                          <a:ea typeface="+mn-ea"/>
                          <a:cs typeface="+mn-cs"/>
                        </a:rPr>
                        <a:t> (for part 1 results using parallel placebo)</a:t>
                      </a:r>
                      <a:endParaRPr lang="en-US" sz="3200" dirty="0"/>
                    </a:p>
                  </a:txBody>
                  <a:tcPr/>
                </a:tc>
                <a:tc>
                  <a:txBody>
                    <a:bodyPr/>
                    <a:lstStyle/>
                    <a:p>
                      <a:r>
                        <a:rPr lang="en-US" sz="3200" dirty="0"/>
                        <a:t>Change from baseline in the total NSAA score at </a:t>
                      </a:r>
                      <a:r>
                        <a:rPr lang="en-US" sz="3200" dirty="0" err="1"/>
                        <a:t>wk</a:t>
                      </a:r>
                      <a:r>
                        <a:rPr lang="en-US" sz="3200" dirty="0"/>
                        <a:t> 52</a:t>
                      </a:r>
                    </a:p>
                  </a:txBody>
                  <a:tcPr/>
                </a:tc>
                <a:extLst>
                  <a:ext uri="{0D108BD9-81ED-4DB2-BD59-A6C34878D82A}">
                    <a16:rowId xmlns:a16="http://schemas.microsoft.com/office/drawing/2014/main" val="119661666"/>
                  </a:ext>
                </a:extLst>
              </a:tr>
            </a:tbl>
          </a:graphicData>
        </a:graphic>
      </p:graphicFrame>
    </p:spTree>
    <p:extLst>
      <p:ext uri="{BB962C8B-B14F-4D97-AF65-F5344CB8AC3E}">
        <p14:creationId xmlns:p14="http://schemas.microsoft.com/office/powerpoint/2010/main" val="3502276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9EEE9-0B59-B916-875C-44190CFB3F5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F2E4F1-5F82-A6EC-9ECE-6C161853E334}"/>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55996854-5E4C-FEC9-863F-4882BA5FEC06}"/>
              </a:ext>
            </a:extLst>
          </p:cNvPr>
          <p:cNvSpPr>
            <a:spLocks noGrp="1"/>
          </p:cNvSpPr>
          <p:nvPr>
            <p:ph type="title"/>
          </p:nvPr>
        </p:nvSpPr>
        <p:spPr/>
        <p:txBody>
          <a:bodyPr>
            <a:noAutofit/>
          </a:bodyPr>
          <a:lstStyle/>
          <a:p>
            <a:r>
              <a:rPr lang="en-US" sz="7200" dirty="0">
                <a:effectLst/>
                <a:ea typeface="Calibri" panose="020F0502020204030204" pitchFamily="34" charset="0"/>
              </a:rPr>
              <a:t>Summary of clinical </a:t>
            </a:r>
            <a:r>
              <a:rPr lang="en-US" sz="7200" dirty="0">
                <a:ea typeface="Calibri" panose="020F0502020204030204" pitchFamily="34" charset="0"/>
              </a:rPr>
              <a:t>t</a:t>
            </a:r>
            <a:r>
              <a:rPr lang="en-US" sz="7200" dirty="0">
                <a:effectLst/>
                <a:ea typeface="Calibri" panose="020F0502020204030204" pitchFamily="34" charset="0"/>
              </a:rPr>
              <a:t>rials</a:t>
            </a:r>
            <a:br>
              <a:rPr lang="en-US" sz="7200" dirty="0">
                <a:effectLst/>
                <a:ea typeface="Calibri" panose="020F0502020204030204" pitchFamily="34" charset="0"/>
              </a:rPr>
            </a:br>
            <a:endParaRPr lang="en-US" sz="7200" dirty="0"/>
          </a:p>
        </p:txBody>
      </p:sp>
      <p:graphicFrame>
        <p:nvGraphicFramePr>
          <p:cNvPr id="7" name="Content Placeholder 6">
            <a:extLst>
              <a:ext uri="{FF2B5EF4-FFF2-40B4-BE49-F238E27FC236}">
                <a16:creationId xmlns:a16="http://schemas.microsoft.com/office/drawing/2014/main" id="{ADAF7AED-4DB3-684A-F082-B3B3B21A0311}"/>
              </a:ext>
            </a:extLst>
          </p:cNvPr>
          <p:cNvGraphicFramePr>
            <a:graphicFrameLocks noGrp="1"/>
          </p:cNvGraphicFramePr>
          <p:nvPr>
            <p:ph idx="1"/>
            <p:extLst>
              <p:ext uri="{D42A27DB-BD31-4B8C-83A1-F6EECF244321}">
                <p14:modId xmlns:p14="http://schemas.microsoft.com/office/powerpoint/2010/main" val="2626244148"/>
              </p:ext>
            </p:extLst>
          </p:nvPr>
        </p:nvGraphicFramePr>
        <p:xfrm>
          <a:off x="915988" y="2286000"/>
          <a:ext cx="22553608" cy="8473440"/>
        </p:xfrm>
        <a:graphic>
          <a:graphicData uri="http://schemas.openxmlformats.org/drawingml/2006/table">
            <a:tbl>
              <a:tblPr firstRow="1" bandRow="1">
                <a:tableStyleId>{5C22544A-7EE6-4342-B048-85BDC9FD1C3A}</a:tableStyleId>
              </a:tblPr>
              <a:tblGrid>
                <a:gridCol w="2205584">
                  <a:extLst>
                    <a:ext uri="{9D8B030D-6E8A-4147-A177-3AD203B41FA5}">
                      <a16:colId xmlns:a16="http://schemas.microsoft.com/office/drawing/2014/main" val="3017659370"/>
                    </a:ext>
                  </a:extLst>
                </a:gridCol>
                <a:gridCol w="2837794">
                  <a:extLst>
                    <a:ext uri="{9D8B030D-6E8A-4147-A177-3AD203B41FA5}">
                      <a16:colId xmlns:a16="http://schemas.microsoft.com/office/drawing/2014/main" val="1668829627"/>
                    </a:ext>
                  </a:extLst>
                </a:gridCol>
                <a:gridCol w="2680137">
                  <a:extLst>
                    <a:ext uri="{9D8B030D-6E8A-4147-A177-3AD203B41FA5}">
                      <a16:colId xmlns:a16="http://schemas.microsoft.com/office/drawing/2014/main" val="980508116"/>
                    </a:ext>
                  </a:extLst>
                </a:gridCol>
                <a:gridCol w="1908754">
                  <a:extLst>
                    <a:ext uri="{9D8B030D-6E8A-4147-A177-3AD203B41FA5}">
                      <a16:colId xmlns:a16="http://schemas.microsoft.com/office/drawing/2014/main" val="936190127"/>
                    </a:ext>
                  </a:extLst>
                </a:gridCol>
                <a:gridCol w="3690257">
                  <a:extLst>
                    <a:ext uri="{9D8B030D-6E8A-4147-A177-3AD203B41FA5}">
                      <a16:colId xmlns:a16="http://schemas.microsoft.com/office/drawing/2014/main" val="1255895896"/>
                    </a:ext>
                  </a:extLst>
                </a:gridCol>
                <a:gridCol w="3918857">
                  <a:extLst>
                    <a:ext uri="{9D8B030D-6E8A-4147-A177-3AD203B41FA5}">
                      <a16:colId xmlns:a16="http://schemas.microsoft.com/office/drawing/2014/main" val="2028849307"/>
                    </a:ext>
                  </a:extLst>
                </a:gridCol>
                <a:gridCol w="2971800">
                  <a:extLst>
                    <a:ext uri="{9D8B030D-6E8A-4147-A177-3AD203B41FA5}">
                      <a16:colId xmlns:a16="http://schemas.microsoft.com/office/drawing/2014/main" val="366527959"/>
                    </a:ext>
                  </a:extLst>
                </a:gridCol>
                <a:gridCol w="2340425">
                  <a:extLst>
                    <a:ext uri="{9D8B030D-6E8A-4147-A177-3AD203B41FA5}">
                      <a16:colId xmlns:a16="http://schemas.microsoft.com/office/drawing/2014/main" val="1807774515"/>
                    </a:ext>
                  </a:extLst>
                </a:gridCol>
              </a:tblGrid>
              <a:tr h="370840">
                <a:tc>
                  <a:txBody>
                    <a:bodyPr/>
                    <a:lstStyle/>
                    <a:p>
                      <a:r>
                        <a:rPr lang="en-US" sz="3200" b="1" i="0" kern="1200" dirty="0">
                          <a:solidFill>
                            <a:schemeClr val="lt1"/>
                          </a:solidFill>
                          <a:effectLst/>
                          <a:latin typeface="+mn-lt"/>
                          <a:ea typeface="+mn-ea"/>
                          <a:cs typeface="+mn-cs"/>
                        </a:rPr>
                        <a:t>Study name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(NCT number)</a:t>
                      </a:r>
                      <a:endParaRPr lang="en-US" sz="3200" dirty="0"/>
                    </a:p>
                  </a:txBody>
                  <a:tcPr/>
                </a:tc>
                <a:tc>
                  <a:txBody>
                    <a:bodyPr/>
                    <a:lstStyle/>
                    <a:p>
                      <a:r>
                        <a:rPr lang="en-US" sz="3200" b="1" i="0" kern="1200" dirty="0">
                          <a:solidFill>
                            <a:schemeClr val="lt1"/>
                          </a:solidFill>
                          <a:effectLst/>
                          <a:latin typeface="+mn-lt"/>
                          <a:ea typeface="+mn-ea"/>
                          <a:cs typeface="+mn-cs"/>
                        </a:rPr>
                        <a:t>Study design</a:t>
                      </a:r>
                      <a:endParaRPr lang="en-US" sz="3200" dirty="0"/>
                    </a:p>
                  </a:txBody>
                  <a:tcPr/>
                </a:tc>
                <a:tc>
                  <a:txBody>
                    <a:bodyPr/>
                    <a:lstStyle/>
                    <a:p>
                      <a:r>
                        <a:rPr lang="en-US" sz="3200" b="1" i="0" kern="1200" dirty="0">
                          <a:solidFill>
                            <a:schemeClr val="lt1"/>
                          </a:solidFill>
                          <a:effectLst/>
                          <a:latin typeface="+mn-lt"/>
                          <a:ea typeface="+mn-ea"/>
                          <a:cs typeface="+mn-cs"/>
                        </a:rPr>
                        <a:t>Status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(study dates)</a:t>
                      </a:r>
                      <a:r>
                        <a:rPr lang="en-US" sz="3200" b="1" i="0" u="none" strike="noStrike" kern="1200" baseline="30000" dirty="0">
                          <a:solidFill>
                            <a:schemeClr val="lt1"/>
                          </a:solidFill>
                          <a:effectLst/>
                          <a:latin typeface="+mn-lt"/>
                          <a:ea typeface="+mn-ea"/>
                          <a:cs typeface="+mn-cs"/>
                        </a:rPr>
                        <a:t>a</a:t>
                      </a:r>
                      <a:endParaRPr lang="en-US" sz="3200" dirty="0"/>
                    </a:p>
                  </a:txBody>
                  <a:tcPr/>
                </a:tc>
                <a:tc>
                  <a:txBody>
                    <a:bodyPr/>
                    <a:lstStyle/>
                    <a:p>
                      <a:r>
                        <a:rPr lang="en-US" sz="3200" b="1" i="0" kern="1200" dirty="0">
                          <a:solidFill>
                            <a:schemeClr val="lt1"/>
                          </a:solidFill>
                          <a:effectLst/>
                          <a:latin typeface="+mn-lt"/>
                          <a:ea typeface="+mn-ea"/>
                          <a:cs typeface="+mn-cs"/>
                        </a:rPr>
                        <a:t>Number enrolled</a:t>
                      </a:r>
                      <a:endParaRPr lang="en-US" sz="3200" dirty="0"/>
                    </a:p>
                  </a:txBody>
                  <a:tcPr/>
                </a:tc>
                <a:tc>
                  <a:txBody>
                    <a:bodyPr/>
                    <a:lstStyle/>
                    <a:p>
                      <a:r>
                        <a:rPr lang="en-US" sz="3200" b="1" i="0" kern="1200" dirty="0">
                          <a:solidFill>
                            <a:schemeClr val="lt1"/>
                          </a:solidFill>
                          <a:effectLst/>
                          <a:latin typeface="+mn-lt"/>
                          <a:ea typeface="+mn-ea"/>
                          <a:cs typeface="+mn-cs"/>
                        </a:rPr>
                        <a:t>Population studied: key inclusion </a:t>
                      </a:r>
                      <a:r>
                        <a:rPr lang="en-US" sz="3200" b="1" i="0" kern="1200" dirty="0" err="1">
                          <a:solidFill>
                            <a:schemeClr val="lt1"/>
                          </a:solidFill>
                          <a:effectLst/>
                          <a:latin typeface="+mn-lt"/>
                          <a:ea typeface="+mn-ea"/>
                          <a:cs typeface="+mn-cs"/>
                        </a:rPr>
                        <a:t>criteria</a:t>
                      </a:r>
                      <a:r>
                        <a:rPr lang="en-US" sz="3200" b="1" i="0" u="none" strike="noStrike" kern="1200" baseline="30000" dirty="0" err="1">
                          <a:solidFill>
                            <a:schemeClr val="lt1"/>
                          </a:solidFill>
                          <a:effectLst/>
                          <a:latin typeface="+mn-lt"/>
                          <a:ea typeface="+mn-ea"/>
                          <a:cs typeface="+mn-cs"/>
                        </a:rPr>
                        <a:t>c</a:t>
                      </a:r>
                      <a:endParaRPr lang="en-US" sz="3200" dirty="0"/>
                    </a:p>
                  </a:txBody>
                  <a:tcPr/>
                </a:tc>
                <a:tc>
                  <a:txBody>
                    <a:bodyPr/>
                    <a:lstStyle/>
                    <a:p>
                      <a:r>
                        <a:rPr lang="en-US" sz="3200" b="1" i="0" kern="1200" dirty="0" err="1">
                          <a:solidFill>
                            <a:schemeClr val="lt1"/>
                          </a:solidFill>
                          <a:effectLst/>
                          <a:latin typeface="+mn-lt"/>
                          <a:ea typeface="+mn-ea"/>
                          <a:cs typeface="+mn-cs"/>
                        </a:rPr>
                        <a:t>Delandistrogene</a:t>
                      </a:r>
                      <a:r>
                        <a:rPr lang="en-US" sz="3200" b="1" i="0" kern="1200" dirty="0">
                          <a:solidFill>
                            <a:schemeClr val="lt1"/>
                          </a:solidFill>
                          <a:effectLst/>
                          <a:latin typeface="+mn-lt"/>
                          <a:ea typeface="+mn-ea"/>
                          <a:cs typeface="+mn-cs"/>
                        </a:rPr>
                        <a:t> </a:t>
                      </a:r>
                      <a:r>
                        <a:rPr lang="en-US" sz="3200" b="1" i="0" kern="1200" dirty="0" err="1">
                          <a:solidFill>
                            <a:schemeClr val="lt1"/>
                          </a:solidFill>
                          <a:effectLst/>
                          <a:latin typeface="+mn-lt"/>
                          <a:ea typeface="+mn-ea"/>
                          <a:cs typeface="+mn-cs"/>
                        </a:rPr>
                        <a:t>moxeparvovec</a:t>
                      </a:r>
                      <a:r>
                        <a:rPr lang="en-US" sz="3200" b="1" i="0" kern="1200" dirty="0">
                          <a:solidFill>
                            <a:schemeClr val="lt1"/>
                          </a:solidFill>
                          <a:effectLst/>
                          <a:latin typeface="+mn-lt"/>
                          <a:ea typeface="+mn-ea"/>
                          <a:cs typeface="+mn-cs"/>
                        </a:rPr>
                        <a:t> doses studied</a:t>
                      </a:r>
                      <a:endParaRPr lang="en-US" sz="3200" dirty="0"/>
                    </a:p>
                  </a:txBody>
                  <a:tcPr/>
                </a:tc>
                <a:tc>
                  <a:txBody>
                    <a:bodyPr/>
                    <a:lstStyle/>
                    <a:p>
                      <a:r>
                        <a:rPr lang="en-US" sz="3200" b="1" i="0" kern="1200" dirty="0">
                          <a:solidFill>
                            <a:schemeClr val="lt1"/>
                          </a:solidFill>
                          <a:effectLst/>
                          <a:latin typeface="+mn-lt"/>
                          <a:ea typeface="+mn-ea"/>
                          <a:cs typeface="+mn-cs"/>
                        </a:rPr>
                        <a:t>Level of evidence (explanation)</a:t>
                      </a:r>
                      <a:endParaRPr lang="en-US" sz="3200" dirty="0"/>
                    </a:p>
                  </a:txBody>
                  <a:tcPr/>
                </a:tc>
                <a:tc>
                  <a:txBody>
                    <a:bodyPr/>
                    <a:lstStyle/>
                    <a:p>
                      <a:r>
                        <a:rPr lang="en-US" sz="3200" b="1" i="0" kern="1200" dirty="0">
                          <a:solidFill>
                            <a:schemeClr val="lt1"/>
                          </a:solidFill>
                          <a:effectLst/>
                          <a:latin typeface="+mn-lt"/>
                          <a:ea typeface="+mn-ea"/>
                          <a:cs typeface="+mn-cs"/>
                        </a:rPr>
                        <a:t>Primary outcome</a:t>
                      </a:r>
                      <a:endParaRPr lang="en-US" sz="3200" dirty="0"/>
                    </a:p>
                  </a:txBody>
                  <a:tcPr/>
                </a:tc>
                <a:extLst>
                  <a:ext uri="{0D108BD9-81ED-4DB2-BD59-A6C34878D82A}">
                    <a16:rowId xmlns:a16="http://schemas.microsoft.com/office/drawing/2014/main" val="1121433314"/>
                  </a:ext>
                </a:extLst>
              </a:tr>
              <a:tr h="370840">
                <a:tc>
                  <a:txBody>
                    <a:bodyPr/>
                    <a:lstStyle/>
                    <a:p>
                      <a:r>
                        <a:rPr lang="en-US" sz="3200" b="0" i="0" kern="1200" dirty="0">
                          <a:solidFill>
                            <a:schemeClr val="dk1"/>
                          </a:solidFill>
                          <a:effectLst/>
                          <a:latin typeface="+mn-lt"/>
                          <a:ea typeface="+mn-ea"/>
                          <a:cs typeface="+mn-cs"/>
                        </a:rPr>
                        <a:t>SRP-9001-302</a:t>
                      </a:r>
                    </a:p>
                    <a:p>
                      <a:r>
                        <a:rPr lang="en-US" sz="3200" b="0" i="0" kern="1200" dirty="0">
                          <a:solidFill>
                            <a:schemeClr val="dk1"/>
                          </a:solidFill>
                          <a:effectLst/>
                          <a:latin typeface="+mn-lt"/>
                          <a:ea typeface="+mn-ea"/>
                          <a:cs typeface="+mn-cs"/>
                        </a:rPr>
                        <a:t>ENVOL (NCT06128564)</a:t>
                      </a:r>
                      <a:endParaRPr lang="en-US" sz="3200" dirty="0"/>
                    </a:p>
                  </a:txBody>
                  <a:tcPr/>
                </a:tc>
                <a:tc>
                  <a:txBody>
                    <a:bodyPr/>
                    <a:lstStyle/>
                    <a:p>
                      <a:r>
                        <a:rPr lang="en-US" sz="3200" b="0" i="0" kern="1200" dirty="0">
                          <a:solidFill>
                            <a:schemeClr val="dk1"/>
                          </a:solidFill>
                          <a:effectLst/>
                          <a:latin typeface="+mn-lt"/>
                          <a:ea typeface="+mn-ea"/>
                          <a:cs typeface="+mn-cs"/>
                        </a:rPr>
                        <a:t>Open-label, phase 2</a:t>
                      </a:r>
                      <a:endParaRPr lang="en-US" sz="3200" dirty="0"/>
                    </a:p>
                  </a:txBody>
                  <a:tcPr/>
                </a:tc>
                <a:tc>
                  <a:txBody>
                    <a:bodyPr/>
                    <a:lstStyle/>
                    <a:p>
                      <a:r>
                        <a:rPr lang="en-US" sz="3200" b="0" i="0" kern="1200" dirty="0">
                          <a:solidFill>
                            <a:schemeClr val="dk1"/>
                          </a:solidFill>
                          <a:effectLst/>
                          <a:latin typeface="+mn-lt"/>
                          <a:ea typeface="+mn-ea"/>
                          <a:cs typeface="+mn-cs"/>
                        </a:rPr>
                        <a:t>Ongoing (start 2023-11-29, estimated completion 2032-11-30)</a:t>
                      </a:r>
                      <a:endParaRPr lang="en-US" sz="3200" dirty="0"/>
                    </a:p>
                  </a:txBody>
                  <a:tcPr/>
                </a:tc>
                <a:tc>
                  <a:txBody>
                    <a:bodyPr/>
                    <a:lstStyle/>
                    <a:p>
                      <a:r>
                        <a:rPr lang="en-US" sz="3200" dirty="0"/>
                        <a:t>N = 21</a:t>
                      </a:r>
                    </a:p>
                  </a:txBody>
                  <a:tcPr/>
                </a:tc>
                <a:tc>
                  <a:txBody>
                    <a:bodyPr/>
                    <a:lstStyle/>
                    <a:p>
                      <a:r>
                        <a:rPr lang="en-US" sz="3200" b="0" i="0" kern="1200" dirty="0">
                          <a:solidFill>
                            <a:schemeClr val="dk1"/>
                          </a:solidFill>
                          <a:effectLst/>
                          <a:latin typeface="+mn-lt"/>
                          <a:ea typeface="+mn-ea"/>
                          <a:cs typeface="+mn-cs"/>
                        </a:rPr>
                        <a:t>Steroid-naive, ambulatory patients, involving exons 18–79, &lt;4 y of age</a:t>
                      </a:r>
                    </a:p>
                    <a:p>
                      <a:r>
                        <a:rPr lang="en-US" sz="3200" b="1" i="0" kern="1200" dirty="0">
                          <a:solidFill>
                            <a:schemeClr val="dk1"/>
                          </a:solidFill>
                          <a:effectLst/>
                          <a:latin typeface="+mn-lt"/>
                          <a:ea typeface="+mn-ea"/>
                          <a:cs typeface="+mn-cs"/>
                        </a:rPr>
                        <a:t>Cohort A:</a:t>
                      </a:r>
                      <a:r>
                        <a:rPr lang="en-US" sz="3200" b="0" i="0" kern="1200" dirty="0">
                          <a:solidFill>
                            <a:schemeClr val="dk1"/>
                          </a:solidFill>
                          <a:effectLst/>
                          <a:latin typeface="+mn-lt"/>
                          <a:ea typeface="+mn-ea"/>
                          <a:cs typeface="+mn-cs"/>
                        </a:rPr>
                        <a:t> ≥3 to &lt;4 y of age</a:t>
                      </a:r>
                    </a:p>
                    <a:p>
                      <a:r>
                        <a:rPr lang="en-US" sz="3200" b="1" i="0" kern="1200" dirty="0">
                          <a:solidFill>
                            <a:schemeClr val="dk1"/>
                          </a:solidFill>
                          <a:effectLst/>
                          <a:latin typeface="+mn-lt"/>
                          <a:ea typeface="+mn-ea"/>
                          <a:cs typeface="+mn-cs"/>
                        </a:rPr>
                        <a:t>Cohort B:</a:t>
                      </a:r>
                      <a:r>
                        <a:rPr lang="en-US" sz="3200" b="0" i="0" kern="1200" dirty="0">
                          <a:solidFill>
                            <a:schemeClr val="dk1"/>
                          </a:solidFill>
                          <a:effectLst/>
                          <a:latin typeface="+mn-lt"/>
                          <a:ea typeface="+mn-ea"/>
                          <a:cs typeface="+mn-cs"/>
                        </a:rPr>
                        <a:t> ≥2 to &lt;3 y of age</a:t>
                      </a:r>
                    </a:p>
                    <a:p>
                      <a:r>
                        <a:rPr lang="en-US" sz="3200" b="1" i="0" kern="1200" dirty="0">
                          <a:solidFill>
                            <a:schemeClr val="dk1"/>
                          </a:solidFill>
                          <a:effectLst/>
                          <a:latin typeface="+mn-lt"/>
                          <a:ea typeface="+mn-ea"/>
                          <a:cs typeface="+mn-cs"/>
                        </a:rPr>
                        <a:t>Cohort C:</a:t>
                      </a:r>
                      <a:r>
                        <a:rPr lang="en-US" sz="3200" b="0" i="0" kern="1200" dirty="0">
                          <a:solidFill>
                            <a:schemeClr val="dk1"/>
                          </a:solidFill>
                          <a:effectLst/>
                          <a:latin typeface="+mn-lt"/>
                          <a:ea typeface="+mn-ea"/>
                          <a:cs typeface="+mn-cs"/>
                        </a:rPr>
                        <a:t> &gt;6 </a:t>
                      </a:r>
                      <a:r>
                        <a:rPr lang="en-US" sz="3200" b="0" i="0" kern="1200" dirty="0" err="1">
                          <a:solidFill>
                            <a:schemeClr val="dk1"/>
                          </a:solidFill>
                          <a:effectLst/>
                          <a:latin typeface="+mn-lt"/>
                          <a:ea typeface="+mn-ea"/>
                          <a:cs typeface="+mn-cs"/>
                        </a:rPr>
                        <a:t>mo</a:t>
                      </a:r>
                      <a:r>
                        <a:rPr lang="en-US" sz="3200" b="0" i="0" kern="1200" dirty="0">
                          <a:solidFill>
                            <a:schemeClr val="dk1"/>
                          </a:solidFill>
                          <a:effectLst/>
                          <a:latin typeface="+mn-lt"/>
                          <a:ea typeface="+mn-ea"/>
                          <a:cs typeface="+mn-cs"/>
                        </a:rPr>
                        <a:t> to &lt;2 y of age</a:t>
                      </a:r>
                    </a:p>
                    <a:p>
                      <a:r>
                        <a:rPr lang="en-US" sz="3200" b="1" i="0" kern="1200" dirty="0">
                          <a:solidFill>
                            <a:schemeClr val="dk1"/>
                          </a:solidFill>
                          <a:effectLst/>
                          <a:latin typeface="+mn-lt"/>
                          <a:ea typeface="+mn-ea"/>
                          <a:cs typeface="+mn-cs"/>
                        </a:rPr>
                        <a:t>Cohort D:</a:t>
                      </a:r>
                      <a:r>
                        <a:rPr lang="en-US" sz="3200" b="0" i="0" kern="1200" dirty="0">
                          <a:solidFill>
                            <a:schemeClr val="dk1"/>
                          </a:solidFill>
                          <a:effectLst/>
                          <a:latin typeface="+mn-lt"/>
                          <a:ea typeface="+mn-ea"/>
                          <a:cs typeface="+mn-cs"/>
                        </a:rPr>
                        <a:t> ≤6 </a:t>
                      </a:r>
                      <a:r>
                        <a:rPr lang="en-US" sz="3200" b="0" i="0" kern="1200" dirty="0" err="1">
                          <a:solidFill>
                            <a:schemeClr val="dk1"/>
                          </a:solidFill>
                          <a:effectLst/>
                          <a:latin typeface="+mn-lt"/>
                          <a:ea typeface="+mn-ea"/>
                          <a:cs typeface="+mn-cs"/>
                        </a:rPr>
                        <a:t>mo</a:t>
                      </a:r>
                      <a:r>
                        <a:rPr lang="en-US" sz="3200" b="0" i="0" kern="1200" dirty="0">
                          <a:solidFill>
                            <a:schemeClr val="dk1"/>
                          </a:solidFill>
                          <a:effectLst/>
                          <a:latin typeface="+mn-lt"/>
                          <a:ea typeface="+mn-ea"/>
                          <a:cs typeface="+mn-cs"/>
                        </a:rPr>
                        <a:t> of age</a:t>
                      </a:r>
                      <a:endParaRPr lang="en-US" sz="3200" dirty="0"/>
                    </a:p>
                  </a:txBody>
                  <a:tcPr/>
                </a:tc>
                <a:tc>
                  <a:txBody>
                    <a:bodyPr/>
                    <a:lstStyle/>
                    <a:p>
                      <a:r>
                        <a:rPr lang="en-US" sz="3200" dirty="0"/>
                        <a:t>1.33 × 10</a:t>
                      </a:r>
                      <a:r>
                        <a:rPr lang="en-US" sz="3200" baseline="30000" dirty="0"/>
                        <a:t>14</a:t>
                      </a:r>
                      <a:r>
                        <a:rPr lang="en-US" sz="3200" dirty="0"/>
                        <a:t> vg/kg</a:t>
                      </a:r>
                    </a:p>
                  </a:txBody>
                  <a:tcPr/>
                </a:tc>
                <a:tc>
                  <a:txBody>
                    <a:bodyPr/>
                    <a:lstStyle/>
                    <a:p>
                      <a:r>
                        <a:rPr lang="en-US" sz="3200" b="0" i="0" kern="1200" dirty="0">
                          <a:solidFill>
                            <a:schemeClr val="dk1"/>
                          </a:solidFill>
                          <a:effectLst/>
                          <a:latin typeface="+mn-lt"/>
                          <a:ea typeface="+mn-ea"/>
                          <a:cs typeface="+mn-cs"/>
                        </a:rPr>
                        <a:t>NA</a:t>
                      </a:r>
                      <a:endParaRPr lang="en-US" sz="3200" dirty="0"/>
                    </a:p>
                  </a:txBody>
                  <a:tcPr/>
                </a:tc>
                <a:tc>
                  <a:txBody>
                    <a:bodyPr/>
                    <a:lstStyle/>
                    <a:p>
                      <a:r>
                        <a:rPr lang="en-US" sz="3200" dirty="0"/>
                        <a:t>Safety</a:t>
                      </a:r>
                    </a:p>
                  </a:txBody>
                  <a:tcPr/>
                </a:tc>
                <a:extLst>
                  <a:ext uri="{0D108BD9-81ED-4DB2-BD59-A6C34878D82A}">
                    <a16:rowId xmlns:a16="http://schemas.microsoft.com/office/drawing/2014/main" val="119661666"/>
                  </a:ext>
                </a:extLst>
              </a:tr>
            </a:tbl>
          </a:graphicData>
        </a:graphic>
      </p:graphicFrame>
    </p:spTree>
    <p:extLst>
      <p:ext uri="{BB962C8B-B14F-4D97-AF65-F5344CB8AC3E}">
        <p14:creationId xmlns:p14="http://schemas.microsoft.com/office/powerpoint/2010/main" val="2306518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DE07D-EF73-C936-3F50-7BE6601946C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8D6F2D6-FC2A-95BF-00CC-04104675AA17}"/>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96E37B86-D1DA-ACAD-6F15-EBD33E604CA4}"/>
              </a:ext>
            </a:extLst>
          </p:cNvPr>
          <p:cNvSpPr>
            <a:spLocks noGrp="1"/>
          </p:cNvSpPr>
          <p:nvPr>
            <p:ph type="title"/>
          </p:nvPr>
        </p:nvSpPr>
        <p:spPr/>
        <p:txBody>
          <a:bodyPr>
            <a:noAutofit/>
          </a:bodyPr>
          <a:lstStyle/>
          <a:p>
            <a:r>
              <a:rPr lang="en-US" sz="7200" dirty="0">
                <a:effectLst/>
                <a:ea typeface="Calibri" panose="020F0502020204030204" pitchFamily="34" charset="0"/>
              </a:rPr>
              <a:t>Summary of clinical Trials</a:t>
            </a:r>
            <a:br>
              <a:rPr lang="en-US" sz="7200" dirty="0">
                <a:effectLst/>
                <a:ea typeface="Calibri" panose="020F0502020204030204" pitchFamily="34" charset="0"/>
              </a:rPr>
            </a:br>
            <a:endParaRPr lang="en-US" sz="7200" dirty="0"/>
          </a:p>
        </p:txBody>
      </p:sp>
      <p:graphicFrame>
        <p:nvGraphicFramePr>
          <p:cNvPr id="7" name="Content Placeholder 6">
            <a:extLst>
              <a:ext uri="{FF2B5EF4-FFF2-40B4-BE49-F238E27FC236}">
                <a16:creationId xmlns:a16="http://schemas.microsoft.com/office/drawing/2014/main" id="{557816DE-C962-EAF0-B8CA-7DEDC48E563D}"/>
              </a:ext>
            </a:extLst>
          </p:cNvPr>
          <p:cNvGraphicFramePr>
            <a:graphicFrameLocks noGrp="1"/>
          </p:cNvGraphicFramePr>
          <p:nvPr>
            <p:ph idx="1"/>
            <p:extLst>
              <p:ext uri="{D42A27DB-BD31-4B8C-83A1-F6EECF244321}">
                <p14:modId xmlns:p14="http://schemas.microsoft.com/office/powerpoint/2010/main" val="1550866009"/>
              </p:ext>
            </p:extLst>
          </p:nvPr>
        </p:nvGraphicFramePr>
        <p:xfrm>
          <a:off x="915988" y="2286000"/>
          <a:ext cx="22553608" cy="7498080"/>
        </p:xfrm>
        <a:graphic>
          <a:graphicData uri="http://schemas.openxmlformats.org/drawingml/2006/table">
            <a:tbl>
              <a:tblPr firstRow="1" bandRow="1">
                <a:tableStyleId>{5C22544A-7EE6-4342-B048-85BDC9FD1C3A}</a:tableStyleId>
              </a:tblPr>
              <a:tblGrid>
                <a:gridCol w="2205584">
                  <a:extLst>
                    <a:ext uri="{9D8B030D-6E8A-4147-A177-3AD203B41FA5}">
                      <a16:colId xmlns:a16="http://schemas.microsoft.com/office/drawing/2014/main" val="3017659370"/>
                    </a:ext>
                  </a:extLst>
                </a:gridCol>
                <a:gridCol w="2822028">
                  <a:extLst>
                    <a:ext uri="{9D8B030D-6E8A-4147-A177-3AD203B41FA5}">
                      <a16:colId xmlns:a16="http://schemas.microsoft.com/office/drawing/2014/main" val="1668829627"/>
                    </a:ext>
                  </a:extLst>
                </a:gridCol>
                <a:gridCol w="2382253">
                  <a:extLst>
                    <a:ext uri="{9D8B030D-6E8A-4147-A177-3AD203B41FA5}">
                      <a16:colId xmlns:a16="http://schemas.microsoft.com/office/drawing/2014/main" val="980508116"/>
                    </a:ext>
                  </a:extLst>
                </a:gridCol>
                <a:gridCol w="2574758">
                  <a:extLst>
                    <a:ext uri="{9D8B030D-6E8A-4147-A177-3AD203B41FA5}">
                      <a16:colId xmlns:a16="http://schemas.microsoft.com/office/drawing/2014/main" val="936190127"/>
                    </a:ext>
                  </a:extLst>
                </a:gridCol>
                <a:gridCol w="3705726">
                  <a:extLst>
                    <a:ext uri="{9D8B030D-6E8A-4147-A177-3AD203B41FA5}">
                      <a16:colId xmlns:a16="http://schemas.microsoft.com/office/drawing/2014/main" val="1255895896"/>
                    </a:ext>
                  </a:extLst>
                </a:gridCol>
                <a:gridCol w="3551034">
                  <a:extLst>
                    <a:ext uri="{9D8B030D-6E8A-4147-A177-3AD203B41FA5}">
                      <a16:colId xmlns:a16="http://schemas.microsoft.com/office/drawing/2014/main" val="2028849307"/>
                    </a:ext>
                  </a:extLst>
                </a:gridCol>
                <a:gridCol w="2825703">
                  <a:extLst>
                    <a:ext uri="{9D8B030D-6E8A-4147-A177-3AD203B41FA5}">
                      <a16:colId xmlns:a16="http://schemas.microsoft.com/office/drawing/2014/main" val="366527959"/>
                    </a:ext>
                  </a:extLst>
                </a:gridCol>
                <a:gridCol w="2486522">
                  <a:extLst>
                    <a:ext uri="{9D8B030D-6E8A-4147-A177-3AD203B41FA5}">
                      <a16:colId xmlns:a16="http://schemas.microsoft.com/office/drawing/2014/main" val="1807774515"/>
                    </a:ext>
                  </a:extLst>
                </a:gridCol>
              </a:tblGrid>
              <a:tr h="370840">
                <a:tc>
                  <a:txBody>
                    <a:bodyPr/>
                    <a:lstStyle/>
                    <a:p>
                      <a:r>
                        <a:rPr lang="en-US" sz="3200" b="1" i="0" kern="1200" dirty="0">
                          <a:solidFill>
                            <a:schemeClr val="lt1"/>
                          </a:solidFill>
                          <a:effectLst/>
                          <a:latin typeface="+mn-lt"/>
                          <a:ea typeface="+mn-ea"/>
                          <a:cs typeface="+mn-cs"/>
                        </a:rPr>
                        <a:t>Study name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(NCT number)</a:t>
                      </a:r>
                      <a:endParaRPr lang="en-US" sz="3200" dirty="0"/>
                    </a:p>
                  </a:txBody>
                  <a:tcPr/>
                </a:tc>
                <a:tc>
                  <a:txBody>
                    <a:bodyPr/>
                    <a:lstStyle/>
                    <a:p>
                      <a:r>
                        <a:rPr lang="en-US" sz="3200" b="1" i="0" kern="1200" dirty="0">
                          <a:solidFill>
                            <a:schemeClr val="lt1"/>
                          </a:solidFill>
                          <a:effectLst/>
                          <a:latin typeface="+mn-lt"/>
                          <a:ea typeface="+mn-ea"/>
                          <a:cs typeface="+mn-cs"/>
                        </a:rPr>
                        <a:t>Study design</a:t>
                      </a:r>
                      <a:endParaRPr lang="en-US" sz="3200" dirty="0"/>
                    </a:p>
                  </a:txBody>
                  <a:tcPr/>
                </a:tc>
                <a:tc>
                  <a:txBody>
                    <a:bodyPr/>
                    <a:lstStyle/>
                    <a:p>
                      <a:r>
                        <a:rPr lang="en-US" sz="3200" b="1" i="0" kern="1200" dirty="0">
                          <a:solidFill>
                            <a:schemeClr val="lt1"/>
                          </a:solidFill>
                          <a:effectLst/>
                          <a:latin typeface="+mn-lt"/>
                          <a:ea typeface="+mn-ea"/>
                          <a:cs typeface="+mn-cs"/>
                        </a:rPr>
                        <a:t>Status </a:t>
                      </a:r>
                      <a:br>
                        <a:rPr lang="en-US" sz="3200" b="1" i="0" kern="1200" dirty="0">
                          <a:solidFill>
                            <a:schemeClr val="lt1"/>
                          </a:solidFill>
                          <a:effectLst/>
                          <a:latin typeface="+mn-lt"/>
                          <a:ea typeface="+mn-ea"/>
                          <a:cs typeface="+mn-cs"/>
                        </a:rPr>
                      </a:br>
                      <a:r>
                        <a:rPr lang="en-US" sz="3200" b="1" i="0" kern="1200" dirty="0">
                          <a:solidFill>
                            <a:schemeClr val="lt1"/>
                          </a:solidFill>
                          <a:effectLst/>
                          <a:latin typeface="+mn-lt"/>
                          <a:ea typeface="+mn-ea"/>
                          <a:cs typeface="+mn-cs"/>
                        </a:rPr>
                        <a:t>(study dates)</a:t>
                      </a:r>
                      <a:r>
                        <a:rPr lang="en-US" sz="3200" b="1" i="0" u="none" strike="noStrike" kern="1200" baseline="30000" dirty="0">
                          <a:solidFill>
                            <a:schemeClr val="lt1"/>
                          </a:solidFill>
                          <a:effectLst/>
                          <a:latin typeface="+mn-lt"/>
                          <a:ea typeface="+mn-ea"/>
                          <a:cs typeface="+mn-cs"/>
                        </a:rPr>
                        <a:t>a</a:t>
                      </a:r>
                      <a:endParaRPr lang="en-US" sz="3200" dirty="0"/>
                    </a:p>
                  </a:txBody>
                  <a:tcPr/>
                </a:tc>
                <a:tc>
                  <a:txBody>
                    <a:bodyPr/>
                    <a:lstStyle/>
                    <a:p>
                      <a:r>
                        <a:rPr lang="en-US" sz="3200" b="1" i="0" kern="1200" dirty="0">
                          <a:solidFill>
                            <a:schemeClr val="lt1"/>
                          </a:solidFill>
                          <a:effectLst/>
                          <a:latin typeface="+mn-lt"/>
                          <a:ea typeface="+mn-ea"/>
                          <a:cs typeface="+mn-cs"/>
                        </a:rPr>
                        <a:t>Number enrolled</a:t>
                      </a:r>
                      <a:endParaRPr lang="en-US" sz="3200" dirty="0"/>
                    </a:p>
                  </a:txBody>
                  <a:tcPr/>
                </a:tc>
                <a:tc>
                  <a:txBody>
                    <a:bodyPr/>
                    <a:lstStyle/>
                    <a:p>
                      <a:r>
                        <a:rPr lang="en-US" sz="3200" b="1" i="0" kern="1200" dirty="0">
                          <a:solidFill>
                            <a:schemeClr val="lt1"/>
                          </a:solidFill>
                          <a:effectLst/>
                          <a:latin typeface="+mn-lt"/>
                          <a:ea typeface="+mn-ea"/>
                          <a:cs typeface="+mn-cs"/>
                        </a:rPr>
                        <a:t>Population studied: key inclusion </a:t>
                      </a:r>
                      <a:r>
                        <a:rPr lang="en-US" sz="3200" b="1" i="0" kern="1200" dirty="0" err="1">
                          <a:solidFill>
                            <a:schemeClr val="lt1"/>
                          </a:solidFill>
                          <a:effectLst/>
                          <a:latin typeface="+mn-lt"/>
                          <a:ea typeface="+mn-ea"/>
                          <a:cs typeface="+mn-cs"/>
                        </a:rPr>
                        <a:t>criteria</a:t>
                      </a:r>
                      <a:r>
                        <a:rPr lang="en-US" sz="3200" b="1" i="0" u="none" strike="noStrike" kern="1200" baseline="30000" dirty="0" err="1">
                          <a:solidFill>
                            <a:schemeClr val="lt1"/>
                          </a:solidFill>
                          <a:effectLst/>
                          <a:latin typeface="+mn-lt"/>
                          <a:ea typeface="+mn-ea"/>
                          <a:cs typeface="+mn-cs"/>
                        </a:rPr>
                        <a:t>c</a:t>
                      </a:r>
                      <a:endParaRPr lang="en-US" sz="3200" dirty="0"/>
                    </a:p>
                  </a:txBody>
                  <a:tcPr/>
                </a:tc>
                <a:tc>
                  <a:txBody>
                    <a:bodyPr/>
                    <a:lstStyle/>
                    <a:p>
                      <a:r>
                        <a:rPr lang="en-US" sz="3200" b="1" i="0" kern="1200" dirty="0" err="1">
                          <a:solidFill>
                            <a:schemeClr val="lt1"/>
                          </a:solidFill>
                          <a:effectLst/>
                          <a:latin typeface="+mn-lt"/>
                          <a:ea typeface="+mn-ea"/>
                          <a:cs typeface="+mn-cs"/>
                        </a:rPr>
                        <a:t>Delandistrogene</a:t>
                      </a:r>
                      <a:r>
                        <a:rPr lang="en-US" sz="3200" b="1" i="0" kern="1200" dirty="0">
                          <a:solidFill>
                            <a:schemeClr val="lt1"/>
                          </a:solidFill>
                          <a:effectLst/>
                          <a:latin typeface="+mn-lt"/>
                          <a:ea typeface="+mn-ea"/>
                          <a:cs typeface="+mn-cs"/>
                        </a:rPr>
                        <a:t> </a:t>
                      </a:r>
                      <a:r>
                        <a:rPr lang="en-US" sz="3200" b="1" i="0" kern="1200" dirty="0" err="1">
                          <a:solidFill>
                            <a:schemeClr val="lt1"/>
                          </a:solidFill>
                          <a:effectLst/>
                          <a:latin typeface="+mn-lt"/>
                          <a:ea typeface="+mn-ea"/>
                          <a:cs typeface="+mn-cs"/>
                        </a:rPr>
                        <a:t>moxeparvovec</a:t>
                      </a:r>
                      <a:r>
                        <a:rPr lang="en-US" sz="3200" b="1" i="0" kern="1200" dirty="0">
                          <a:solidFill>
                            <a:schemeClr val="lt1"/>
                          </a:solidFill>
                          <a:effectLst/>
                          <a:latin typeface="+mn-lt"/>
                          <a:ea typeface="+mn-ea"/>
                          <a:cs typeface="+mn-cs"/>
                        </a:rPr>
                        <a:t> doses studied</a:t>
                      </a:r>
                      <a:endParaRPr lang="en-US" sz="3200" dirty="0"/>
                    </a:p>
                  </a:txBody>
                  <a:tcPr/>
                </a:tc>
                <a:tc>
                  <a:txBody>
                    <a:bodyPr/>
                    <a:lstStyle/>
                    <a:p>
                      <a:r>
                        <a:rPr lang="en-US" sz="3200" b="1" i="0" kern="1200" dirty="0">
                          <a:solidFill>
                            <a:schemeClr val="lt1"/>
                          </a:solidFill>
                          <a:effectLst/>
                          <a:latin typeface="+mn-lt"/>
                          <a:ea typeface="+mn-ea"/>
                          <a:cs typeface="+mn-cs"/>
                        </a:rPr>
                        <a:t>Level of evidence (explanation)</a:t>
                      </a:r>
                      <a:endParaRPr lang="en-US" sz="3200" dirty="0"/>
                    </a:p>
                  </a:txBody>
                  <a:tcPr/>
                </a:tc>
                <a:tc>
                  <a:txBody>
                    <a:bodyPr/>
                    <a:lstStyle/>
                    <a:p>
                      <a:r>
                        <a:rPr lang="en-US" sz="3200" b="1" i="0" kern="1200" dirty="0">
                          <a:solidFill>
                            <a:schemeClr val="lt1"/>
                          </a:solidFill>
                          <a:effectLst/>
                          <a:latin typeface="+mn-lt"/>
                          <a:ea typeface="+mn-ea"/>
                          <a:cs typeface="+mn-cs"/>
                        </a:rPr>
                        <a:t>Primary outcome</a:t>
                      </a:r>
                      <a:endParaRPr lang="en-US" sz="3200" dirty="0"/>
                    </a:p>
                  </a:txBody>
                  <a:tcPr/>
                </a:tc>
                <a:extLst>
                  <a:ext uri="{0D108BD9-81ED-4DB2-BD59-A6C34878D82A}">
                    <a16:rowId xmlns:a16="http://schemas.microsoft.com/office/drawing/2014/main" val="1121433314"/>
                  </a:ext>
                </a:extLst>
              </a:tr>
              <a:tr h="370840">
                <a:tc>
                  <a:txBody>
                    <a:bodyPr/>
                    <a:lstStyle/>
                    <a:p>
                      <a:r>
                        <a:rPr lang="en-US" sz="3200" b="0" i="0" kern="1200" dirty="0">
                          <a:solidFill>
                            <a:schemeClr val="dk1"/>
                          </a:solidFill>
                          <a:effectLst/>
                          <a:latin typeface="+mn-lt"/>
                          <a:ea typeface="+mn-ea"/>
                          <a:cs typeface="+mn-cs"/>
                        </a:rPr>
                        <a:t>SRP-9001-303</a:t>
                      </a:r>
                    </a:p>
                    <a:p>
                      <a:r>
                        <a:rPr lang="en-US" sz="3200" b="0" i="0" kern="1200" dirty="0">
                          <a:solidFill>
                            <a:schemeClr val="dk1"/>
                          </a:solidFill>
                          <a:effectLst/>
                          <a:latin typeface="+mn-lt"/>
                          <a:ea typeface="+mn-ea"/>
                          <a:cs typeface="+mn-cs"/>
                        </a:rPr>
                        <a:t>ENVISION (NCT05881408)</a:t>
                      </a:r>
                      <a:endParaRPr lang="en-US" sz="3200" dirty="0"/>
                    </a:p>
                  </a:txBody>
                  <a:tcPr/>
                </a:tc>
                <a:tc>
                  <a:txBody>
                    <a:bodyPr/>
                    <a:lstStyle/>
                    <a:p>
                      <a:r>
                        <a:rPr lang="en-US" sz="3200" b="0" i="0" kern="1200" dirty="0">
                          <a:solidFill>
                            <a:schemeClr val="dk1"/>
                          </a:solidFill>
                          <a:effectLst/>
                          <a:latin typeface="+mn-lt"/>
                          <a:ea typeface="+mn-ea"/>
                          <a:cs typeface="+mn-cs"/>
                        </a:rPr>
                        <a:t>Phase 3, multinational, randomized, double-blind, placebo-controlled trial</a:t>
                      </a:r>
                      <a:endParaRPr lang="en-US" sz="3200" dirty="0"/>
                    </a:p>
                  </a:txBody>
                  <a:tcPr/>
                </a:tc>
                <a:tc>
                  <a:txBody>
                    <a:bodyPr/>
                    <a:lstStyle/>
                    <a:p>
                      <a:r>
                        <a:rPr lang="en-US" sz="3200" b="0" i="0" kern="1200" dirty="0">
                          <a:solidFill>
                            <a:schemeClr val="dk1"/>
                          </a:solidFill>
                          <a:effectLst/>
                          <a:latin typeface="+mn-lt"/>
                          <a:ea typeface="+mn-ea"/>
                          <a:cs typeface="+mn-cs"/>
                        </a:rPr>
                        <a:t>Ongoing (start 2023-05-31, estimated completion 2027-01-31)</a:t>
                      </a:r>
                      <a:endParaRPr lang="en-US" sz="3200" dirty="0"/>
                    </a:p>
                  </a:txBody>
                  <a:tcPr/>
                </a:tc>
                <a:tc>
                  <a:txBody>
                    <a:bodyPr/>
                    <a:lstStyle/>
                    <a:p>
                      <a:r>
                        <a:rPr lang="en-US" sz="3200" dirty="0"/>
                        <a:t>148 (120 non-ambulatory)</a:t>
                      </a:r>
                    </a:p>
                  </a:txBody>
                  <a:tcPr/>
                </a:tc>
                <a:tc>
                  <a:txBody>
                    <a:bodyPr/>
                    <a:lstStyle/>
                    <a:p>
                      <a:r>
                        <a:rPr lang="en-US" sz="3200" b="0" i="0" kern="1200" dirty="0">
                          <a:solidFill>
                            <a:schemeClr val="dk1"/>
                          </a:solidFill>
                          <a:effectLst/>
                          <a:latin typeface="+mn-lt"/>
                          <a:ea typeface="+mn-ea"/>
                          <a:cs typeface="+mn-cs"/>
                        </a:rPr>
                        <a:t>≥8 to &lt;18 y of age, on stable dose of corticosteroids for at least 12 </a:t>
                      </a:r>
                      <a:r>
                        <a:rPr lang="en-US" sz="3200" b="0" i="0" kern="1200" dirty="0" err="1">
                          <a:solidFill>
                            <a:schemeClr val="dk1"/>
                          </a:solidFill>
                          <a:effectLst/>
                          <a:latin typeface="+mn-lt"/>
                          <a:ea typeface="+mn-ea"/>
                          <a:cs typeface="+mn-cs"/>
                        </a:rPr>
                        <a:t>wk</a:t>
                      </a:r>
                      <a:r>
                        <a:rPr lang="en-US" sz="3200" b="0" i="0" kern="1200" dirty="0">
                          <a:solidFill>
                            <a:schemeClr val="dk1"/>
                          </a:solidFill>
                          <a:effectLst/>
                          <a:latin typeface="+mn-lt"/>
                          <a:ea typeface="+mn-ea"/>
                          <a:cs typeface="+mn-cs"/>
                        </a:rPr>
                        <a:t>, involving exons 18–79</a:t>
                      </a:r>
                    </a:p>
                    <a:p>
                      <a:r>
                        <a:rPr lang="en-US" sz="3200" b="1" i="0" kern="1200" dirty="0">
                          <a:solidFill>
                            <a:schemeClr val="dk1"/>
                          </a:solidFill>
                          <a:effectLst/>
                          <a:latin typeface="+mn-lt"/>
                          <a:ea typeface="+mn-ea"/>
                          <a:cs typeface="+mn-cs"/>
                        </a:rPr>
                        <a:t>Cohort 1:</a:t>
                      </a:r>
                      <a:r>
                        <a:rPr lang="en-US" sz="3200" b="0" i="0" kern="1200" dirty="0">
                          <a:solidFill>
                            <a:schemeClr val="dk1"/>
                          </a:solidFill>
                          <a:effectLst/>
                          <a:latin typeface="+mn-lt"/>
                          <a:ea typeface="+mn-ea"/>
                          <a:cs typeface="+mn-cs"/>
                        </a:rPr>
                        <a:t> </a:t>
                      </a:r>
                      <a:r>
                        <a:rPr lang="en-US" sz="3200" b="0" i="0" kern="1200" dirty="0" err="1">
                          <a:solidFill>
                            <a:schemeClr val="dk1"/>
                          </a:solidFill>
                          <a:effectLst/>
                          <a:latin typeface="+mn-lt"/>
                          <a:ea typeface="+mn-ea"/>
                          <a:cs typeface="+mn-cs"/>
                        </a:rPr>
                        <a:t>nonambulatory</a:t>
                      </a:r>
                      <a:r>
                        <a:rPr lang="en-US" sz="3200" b="0" i="0" kern="1200" dirty="0">
                          <a:solidFill>
                            <a:schemeClr val="dk1"/>
                          </a:solidFill>
                          <a:effectLst/>
                          <a:latin typeface="+mn-lt"/>
                          <a:ea typeface="+mn-ea"/>
                          <a:cs typeface="+mn-cs"/>
                        </a:rPr>
                        <a:t> </a:t>
                      </a:r>
                      <a:r>
                        <a:rPr lang="en-US" sz="3200" b="1" i="0" kern="1200" dirty="0">
                          <a:solidFill>
                            <a:schemeClr val="dk1"/>
                          </a:solidFill>
                          <a:effectLst/>
                          <a:latin typeface="+mn-lt"/>
                          <a:ea typeface="+mn-ea"/>
                          <a:cs typeface="+mn-cs"/>
                        </a:rPr>
                        <a:t>Cohort 2:</a:t>
                      </a:r>
                      <a:r>
                        <a:rPr lang="en-US" sz="3200" b="0" i="0" kern="1200" dirty="0">
                          <a:solidFill>
                            <a:schemeClr val="dk1"/>
                          </a:solidFill>
                          <a:effectLst/>
                          <a:latin typeface="+mn-lt"/>
                          <a:ea typeface="+mn-ea"/>
                          <a:cs typeface="+mn-cs"/>
                        </a:rPr>
                        <a:t> ambulatory</a:t>
                      </a:r>
                      <a:endParaRPr lang="en-US" sz="3200" dirty="0"/>
                    </a:p>
                  </a:txBody>
                  <a:tcPr/>
                </a:tc>
                <a:tc>
                  <a:txBody>
                    <a:bodyPr/>
                    <a:lstStyle/>
                    <a:p>
                      <a:r>
                        <a:rPr lang="en-US" sz="3200" dirty="0"/>
                        <a:t>1.33 × 10</a:t>
                      </a:r>
                      <a:r>
                        <a:rPr lang="en-US" sz="3200" baseline="30000" dirty="0"/>
                        <a:t>14</a:t>
                      </a:r>
                      <a:r>
                        <a:rPr lang="en-US" sz="3200" dirty="0"/>
                        <a:t> vg/kg</a:t>
                      </a:r>
                    </a:p>
                  </a:txBody>
                  <a:tcPr/>
                </a:tc>
                <a:tc>
                  <a:txBody>
                    <a:bodyPr/>
                    <a:lstStyle/>
                    <a:p>
                      <a:r>
                        <a:rPr lang="en-US" sz="3200" b="0" i="0" kern="1200" dirty="0">
                          <a:solidFill>
                            <a:schemeClr val="dk1"/>
                          </a:solidFill>
                          <a:effectLst/>
                          <a:latin typeface="+mn-lt"/>
                          <a:ea typeface="+mn-ea"/>
                          <a:cs typeface="+mn-cs"/>
                        </a:rPr>
                        <a:t>NA</a:t>
                      </a:r>
                      <a:endParaRPr lang="en-US" sz="3200" dirty="0"/>
                    </a:p>
                  </a:txBody>
                  <a:tcPr/>
                </a:tc>
                <a:tc>
                  <a:txBody>
                    <a:bodyPr/>
                    <a:lstStyle/>
                    <a:p>
                      <a:r>
                        <a:rPr lang="en-US" sz="3200" dirty="0"/>
                        <a:t>Part 1: Change from baseline in the total score of PUL assessment (version 2.0) at week 72</a:t>
                      </a:r>
                    </a:p>
                  </a:txBody>
                  <a:tcPr/>
                </a:tc>
                <a:extLst>
                  <a:ext uri="{0D108BD9-81ED-4DB2-BD59-A6C34878D82A}">
                    <a16:rowId xmlns:a16="http://schemas.microsoft.com/office/drawing/2014/main" val="119661666"/>
                  </a:ext>
                </a:extLst>
              </a:tr>
            </a:tbl>
          </a:graphicData>
        </a:graphic>
      </p:graphicFrame>
    </p:spTree>
    <p:extLst>
      <p:ext uri="{BB962C8B-B14F-4D97-AF65-F5344CB8AC3E}">
        <p14:creationId xmlns:p14="http://schemas.microsoft.com/office/powerpoint/2010/main" val="1904355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FCAAD-947E-76F9-3CFA-7DB9851343C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D6DCA97-D696-2C56-6001-6D0C61DCF0B5}"/>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7F45D59A-7BC6-BE21-3445-CB72E1394507}"/>
              </a:ext>
            </a:extLst>
          </p:cNvPr>
          <p:cNvSpPr>
            <a:spLocks noGrp="1"/>
          </p:cNvSpPr>
          <p:nvPr>
            <p:ph type="title"/>
          </p:nvPr>
        </p:nvSpPr>
        <p:spPr/>
        <p:txBody>
          <a:bodyPr>
            <a:noAutofit/>
          </a:bodyPr>
          <a:lstStyle/>
          <a:p>
            <a:r>
              <a:rPr lang="en-US" sz="7200" dirty="0">
                <a:effectLst/>
                <a:ea typeface="Calibri" panose="020F0502020204030204" pitchFamily="34" charset="0"/>
              </a:rPr>
              <a:t>Efficacy data</a:t>
            </a:r>
            <a:br>
              <a:rPr lang="en-US" sz="7200" dirty="0">
                <a:effectLst/>
                <a:ea typeface="Calibri" panose="020F0502020204030204" pitchFamily="34" charset="0"/>
              </a:rPr>
            </a:br>
            <a:endParaRPr lang="en-US" sz="7200" dirty="0"/>
          </a:p>
        </p:txBody>
      </p:sp>
      <p:graphicFrame>
        <p:nvGraphicFramePr>
          <p:cNvPr id="7" name="Content Placeholder 6">
            <a:extLst>
              <a:ext uri="{FF2B5EF4-FFF2-40B4-BE49-F238E27FC236}">
                <a16:creationId xmlns:a16="http://schemas.microsoft.com/office/drawing/2014/main" id="{A2BEBB4F-BFAF-42EE-823C-2E532F924D11}"/>
              </a:ext>
            </a:extLst>
          </p:cNvPr>
          <p:cNvGraphicFramePr>
            <a:graphicFrameLocks noGrp="1"/>
          </p:cNvGraphicFramePr>
          <p:nvPr>
            <p:ph idx="1"/>
            <p:extLst>
              <p:ext uri="{D42A27DB-BD31-4B8C-83A1-F6EECF244321}">
                <p14:modId xmlns:p14="http://schemas.microsoft.com/office/powerpoint/2010/main" val="1955742082"/>
              </p:ext>
            </p:extLst>
          </p:nvPr>
        </p:nvGraphicFramePr>
        <p:xfrm>
          <a:off x="915988" y="2286000"/>
          <a:ext cx="22553610" cy="10241280"/>
        </p:xfrm>
        <a:graphic>
          <a:graphicData uri="http://schemas.openxmlformats.org/drawingml/2006/table">
            <a:tbl>
              <a:tblPr firstRow="1" bandRow="1">
                <a:tableStyleId>{5C22544A-7EE6-4342-B048-85BDC9FD1C3A}</a:tableStyleId>
              </a:tblPr>
              <a:tblGrid>
                <a:gridCol w="1875338">
                  <a:extLst>
                    <a:ext uri="{9D8B030D-6E8A-4147-A177-3AD203B41FA5}">
                      <a16:colId xmlns:a16="http://schemas.microsoft.com/office/drawing/2014/main" val="3017659370"/>
                    </a:ext>
                  </a:extLst>
                </a:gridCol>
                <a:gridCol w="2983832">
                  <a:extLst>
                    <a:ext uri="{9D8B030D-6E8A-4147-A177-3AD203B41FA5}">
                      <a16:colId xmlns:a16="http://schemas.microsoft.com/office/drawing/2014/main" val="1668829627"/>
                    </a:ext>
                  </a:extLst>
                </a:gridCol>
                <a:gridCol w="1708484">
                  <a:extLst>
                    <a:ext uri="{9D8B030D-6E8A-4147-A177-3AD203B41FA5}">
                      <a16:colId xmlns:a16="http://schemas.microsoft.com/office/drawing/2014/main" val="980508116"/>
                    </a:ext>
                  </a:extLst>
                </a:gridCol>
                <a:gridCol w="1636295">
                  <a:extLst>
                    <a:ext uri="{9D8B030D-6E8A-4147-A177-3AD203B41FA5}">
                      <a16:colId xmlns:a16="http://schemas.microsoft.com/office/drawing/2014/main" val="936190127"/>
                    </a:ext>
                  </a:extLst>
                </a:gridCol>
                <a:gridCol w="1900989">
                  <a:extLst>
                    <a:ext uri="{9D8B030D-6E8A-4147-A177-3AD203B41FA5}">
                      <a16:colId xmlns:a16="http://schemas.microsoft.com/office/drawing/2014/main" val="1255895896"/>
                    </a:ext>
                  </a:extLst>
                </a:gridCol>
                <a:gridCol w="1804737">
                  <a:extLst>
                    <a:ext uri="{9D8B030D-6E8A-4147-A177-3AD203B41FA5}">
                      <a16:colId xmlns:a16="http://schemas.microsoft.com/office/drawing/2014/main" val="2028849307"/>
                    </a:ext>
                  </a:extLst>
                </a:gridCol>
                <a:gridCol w="1997242">
                  <a:extLst>
                    <a:ext uri="{9D8B030D-6E8A-4147-A177-3AD203B41FA5}">
                      <a16:colId xmlns:a16="http://schemas.microsoft.com/office/drawing/2014/main" val="366527959"/>
                    </a:ext>
                  </a:extLst>
                </a:gridCol>
                <a:gridCol w="1732548">
                  <a:extLst>
                    <a:ext uri="{9D8B030D-6E8A-4147-A177-3AD203B41FA5}">
                      <a16:colId xmlns:a16="http://schemas.microsoft.com/office/drawing/2014/main" val="1807774515"/>
                    </a:ext>
                  </a:extLst>
                </a:gridCol>
                <a:gridCol w="4114800">
                  <a:extLst>
                    <a:ext uri="{9D8B030D-6E8A-4147-A177-3AD203B41FA5}">
                      <a16:colId xmlns:a16="http://schemas.microsoft.com/office/drawing/2014/main" val="3622171758"/>
                    </a:ext>
                  </a:extLst>
                </a:gridCol>
                <a:gridCol w="2799345">
                  <a:extLst>
                    <a:ext uri="{9D8B030D-6E8A-4147-A177-3AD203B41FA5}">
                      <a16:colId xmlns:a16="http://schemas.microsoft.com/office/drawing/2014/main" val="99440451"/>
                    </a:ext>
                  </a:extLst>
                </a:gridCol>
              </a:tblGrid>
              <a:tr h="370840">
                <a:tc>
                  <a:txBody>
                    <a:bodyPr/>
                    <a:lstStyle/>
                    <a:p>
                      <a:r>
                        <a:rPr lang="en-US" sz="3000" b="1" i="0" kern="1200" dirty="0">
                          <a:solidFill>
                            <a:schemeClr val="lt1"/>
                          </a:solidFill>
                          <a:effectLst/>
                          <a:latin typeface="+mn-lt"/>
                          <a:ea typeface="+mn-ea"/>
                          <a:cs typeface="+mn-cs"/>
                        </a:rPr>
                        <a:t>Study</a:t>
                      </a:r>
                      <a:endParaRPr lang="en-US" sz="3000" dirty="0"/>
                    </a:p>
                  </a:txBody>
                  <a:tcPr/>
                </a:tc>
                <a:tc>
                  <a:txBody>
                    <a:bodyPr/>
                    <a:lstStyle/>
                    <a:p>
                      <a:r>
                        <a:rPr lang="en-US" sz="3000" dirty="0"/>
                        <a:t>NCT number	</a:t>
                      </a:r>
                    </a:p>
                  </a:txBody>
                  <a:tcPr/>
                </a:tc>
                <a:tc>
                  <a:txBody>
                    <a:bodyPr/>
                    <a:lstStyle/>
                    <a:p>
                      <a:r>
                        <a:rPr lang="en-US" sz="3000" b="1" i="0" kern="1200" dirty="0">
                          <a:solidFill>
                            <a:schemeClr val="lt1"/>
                          </a:solidFill>
                          <a:effectLst/>
                          <a:latin typeface="+mn-lt"/>
                          <a:ea typeface="+mn-ea"/>
                          <a:cs typeface="+mn-cs"/>
                        </a:rPr>
                        <a:t>Phase</a:t>
                      </a:r>
                      <a:endParaRPr lang="en-US" sz="3000" dirty="0"/>
                    </a:p>
                  </a:txBody>
                  <a:tcPr/>
                </a:tc>
                <a:tc>
                  <a:txBody>
                    <a:bodyPr/>
                    <a:lstStyle/>
                    <a:p>
                      <a:r>
                        <a:rPr lang="en-US" sz="3000" dirty="0"/>
                        <a:t>N SRP-9001</a:t>
                      </a:r>
                    </a:p>
                  </a:txBody>
                  <a:tcPr/>
                </a:tc>
                <a:tc>
                  <a:txBody>
                    <a:bodyPr/>
                    <a:lstStyle/>
                    <a:p>
                      <a:r>
                        <a:rPr lang="en-US" sz="3000" b="1" i="0" kern="1200" dirty="0">
                          <a:solidFill>
                            <a:schemeClr val="lt1"/>
                          </a:solidFill>
                          <a:effectLst/>
                          <a:latin typeface="+mn-lt"/>
                          <a:ea typeface="+mn-ea"/>
                          <a:cs typeface="+mn-cs"/>
                        </a:rPr>
                        <a:t>N control</a:t>
                      </a:r>
                      <a:endParaRPr lang="en-US" sz="3000" dirty="0"/>
                    </a:p>
                  </a:txBody>
                  <a:tcPr/>
                </a:tc>
                <a:tc>
                  <a:txBody>
                    <a:bodyPr/>
                    <a:lstStyle/>
                    <a:p>
                      <a:r>
                        <a:rPr lang="en-US" sz="3000" b="1" i="0" kern="1200" dirty="0">
                          <a:solidFill>
                            <a:schemeClr val="lt1"/>
                          </a:solidFill>
                          <a:effectLst/>
                          <a:latin typeface="+mn-lt"/>
                          <a:ea typeface="+mn-ea"/>
                          <a:cs typeface="+mn-cs"/>
                        </a:rPr>
                        <a:t>Control group</a:t>
                      </a:r>
                      <a:endParaRPr lang="en-US" sz="3000" dirty="0"/>
                    </a:p>
                  </a:txBody>
                  <a:tcPr/>
                </a:tc>
                <a:tc>
                  <a:txBody>
                    <a:bodyPr/>
                    <a:lstStyle/>
                    <a:p>
                      <a:r>
                        <a:rPr lang="en-US" sz="3000" b="1" i="0" kern="1200" dirty="0">
                          <a:solidFill>
                            <a:schemeClr val="lt1"/>
                          </a:solidFill>
                          <a:effectLst/>
                          <a:latin typeface="+mn-lt"/>
                          <a:ea typeface="+mn-ea"/>
                          <a:cs typeface="+mn-cs"/>
                        </a:rPr>
                        <a:t>ROB</a:t>
                      </a:r>
                      <a:endParaRPr lang="en-US" sz="3000" dirty="0"/>
                    </a:p>
                  </a:txBody>
                  <a:tcPr/>
                </a:tc>
                <a:tc>
                  <a:txBody>
                    <a:bodyPr/>
                    <a:lstStyle/>
                    <a:p>
                      <a:r>
                        <a:rPr lang="en-US" sz="3000" b="1" i="0" kern="1200" dirty="0">
                          <a:solidFill>
                            <a:schemeClr val="lt1"/>
                          </a:solidFill>
                          <a:effectLst/>
                          <a:latin typeface="+mn-lt"/>
                          <a:ea typeface="+mn-ea"/>
                          <a:cs typeface="+mn-cs"/>
                        </a:rPr>
                        <a:t>Time Point</a:t>
                      </a:r>
                      <a:endParaRPr lang="en-US" sz="3000" dirty="0"/>
                    </a:p>
                  </a:txBody>
                  <a:tcPr/>
                </a:tc>
                <a:tc>
                  <a:txBody>
                    <a:bodyPr/>
                    <a:lstStyle/>
                    <a:p>
                      <a:r>
                        <a:rPr lang="en-US" sz="3000" dirty="0"/>
                        <a:t>NSAA LSM difference</a:t>
                      </a:r>
                    </a:p>
                  </a:txBody>
                  <a:tcPr/>
                </a:tc>
                <a:tc>
                  <a:txBody>
                    <a:bodyPr/>
                    <a:lstStyle/>
                    <a:p>
                      <a:r>
                        <a:rPr lang="en-US" sz="3000" dirty="0"/>
                        <a:t>DMD genotypes included</a:t>
                      </a:r>
                    </a:p>
                  </a:txBody>
                  <a:tcPr/>
                </a:tc>
                <a:extLst>
                  <a:ext uri="{0D108BD9-81ED-4DB2-BD59-A6C34878D82A}">
                    <a16:rowId xmlns:a16="http://schemas.microsoft.com/office/drawing/2014/main" val="1121433314"/>
                  </a:ext>
                </a:extLst>
              </a:tr>
              <a:tr h="370840">
                <a:tc>
                  <a:txBody>
                    <a:bodyPr/>
                    <a:lstStyle/>
                    <a:p>
                      <a:r>
                        <a:rPr lang="en-US" sz="3000" dirty="0"/>
                        <a:t>101 cohort B</a:t>
                      </a:r>
                    </a:p>
                  </a:txBody>
                  <a:tcPr/>
                </a:tc>
                <a:tc>
                  <a:txBody>
                    <a:bodyPr/>
                    <a:lstStyle/>
                    <a:p>
                      <a:r>
                        <a:rPr lang="en-US" sz="3000" dirty="0"/>
                        <a:t>NCT03375164</a:t>
                      </a:r>
                    </a:p>
                  </a:txBody>
                  <a:tcPr/>
                </a:tc>
                <a:tc>
                  <a:txBody>
                    <a:bodyPr/>
                    <a:lstStyle/>
                    <a:p>
                      <a:r>
                        <a:rPr lang="en-US" sz="3000" dirty="0"/>
                        <a:t>Open label phase 1/2a</a:t>
                      </a:r>
                    </a:p>
                  </a:txBody>
                  <a:tcPr/>
                </a:tc>
                <a:tc>
                  <a:txBody>
                    <a:bodyPr/>
                    <a:lstStyle/>
                    <a:p>
                      <a:r>
                        <a:rPr lang="en-US" sz="3000" dirty="0"/>
                        <a:t>4</a:t>
                      </a:r>
                    </a:p>
                  </a:txBody>
                  <a:tcPr/>
                </a:tc>
                <a:tc>
                  <a:txBody>
                    <a:bodyPr/>
                    <a:lstStyle/>
                    <a:p>
                      <a:r>
                        <a:rPr lang="en-US" sz="3000" dirty="0"/>
                        <a:t>21</a:t>
                      </a:r>
                    </a:p>
                  </a:txBody>
                  <a:tcPr/>
                </a:tc>
                <a:tc>
                  <a:txBody>
                    <a:bodyPr/>
                    <a:lstStyle/>
                    <a:p>
                      <a:r>
                        <a:rPr lang="en-US" sz="3000" dirty="0"/>
                        <a:t>External</a:t>
                      </a:r>
                    </a:p>
                  </a:txBody>
                  <a:tcPr/>
                </a:tc>
                <a:tc>
                  <a:txBody>
                    <a:bodyPr/>
                    <a:lstStyle/>
                    <a:p>
                      <a:r>
                        <a:rPr lang="en-US" sz="3000" dirty="0"/>
                        <a:t>Class III</a:t>
                      </a:r>
                    </a:p>
                  </a:txBody>
                  <a:tcPr/>
                </a:tc>
                <a:tc>
                  <a:txBody>
                    <a:bodyPr/>
                    <a:lstStyle/>
                    <a:p>
                      <a:r>
                        <a:rPr lang="en-US" sz="3000" dirty="0"/>
                        <a:t>@4 y</a:t>
                      </a:r>
                    </a:p>
                  </a:txBody>
                  <a:tcPr/>
                </a:tc>
                <a:tc>
                  <a:txBody>
                    <a:bodyPr/>
                    <a:lstStyle/>
                    <a:p>
                      <a:r>
                        <a:rPr lang="fr-FR" sz="3000" dirty="0"/>
                        <a:t>9.4 points, 95% CI 2.02–16.78, </a:t>
                      </a:r>
                      <a:r>
                        <a:rPr lang="fr-FR" sz="3000" i="1" dirty="0"/>
                        <a:t>p</a:t>
                      </a:r>
                      <a:r>
                        <a:rPr lang="fr-FR" sz="3000" dirty="0"/>
                        <a:t> = 0.0125</a:t>
                      </a:r>
                      <a:endParaRPr lang="en-US" sz="3000" dirty="0"/>
                    </a:p>
                  </a:txBody>
                  <a:tcPr/>
                </a:tc>
                <a:tc>
                  <a:txBody>
                    <a:bodyPr/>
                    <a:lstStyle/>
                    <a:p>
                      <a:r>
                        <a:rPr lang="en-US" sz="3000" dirty="0"/>
                        <a:t>18–58</a:t>
                      </a:r>
                    </a:p>
                  </a:txBody>
                  <a:tcPr/>
                </a:tc>
                <a:extLst>
                  <a:ext uri="{0D108BD9-81ED-4DB2-BD59-A6C34878D82A}">
                    <a16:rowId xmlns:a16="http://schemas.microsoft.com/office/drawing/2014/main" val="119661666"/>
                  </a:ext>
                </a:extLst>
              </a:tr>
              <a:tr h="370840">
                <a:tc>
                  <a:txBody>
                    <a:bodyPr/>
                    <a:lstStyle/>
                    <a:p>
                      <a:r>
                        <a:rPr lang="en-US" sz="3000" dirty="0"/>
                        <a:t>102 part 1</a:t>
                      </a:r>
                    </a:p>
                  </a:txBody>
                  <a:tcPr/>
                </a:tc>
                <a:tc>
                  <a:txBody>
                    <a:bodyPr/>
                    <a:lstStyle/>
                    <a:p>
                      <a:r>
                        <a:rPr lang="en-US" sz="3000" dirty="0"/>
                        <a:t>NCT03769116</a:t>
                      </a:r>
                    </a:p>
                  </a:txBody>
                  <a:tcPr/>
                </a:tc>
                <a:tc>
                  <a:txBody>
                    <a:bodyPr/>
                    <a:lstStyle/>
                    <a:p>
                      <a:r>
                        <a:rPr lang="en-US" sz="3000" dirty="0"/>
                        <a:t>RCT phase 2</a:t>
                      </a:r>
                    </a:p>
                  </a:txBody>
                  <a:tcPr/>
                </a:tc>
                <a:tc>
                  <a:txBody>
                    <a:bodyPr/>
                    <a:lstStyle/>
                    <a:p>
                      <a:r>
                        <a:rPr lang="en-US" sz="3000" dirty="0"/>
                        <a:t>20</a:t>
                      </a:r>
                    </a:p>
                  </a:txBody>
                  <a:tcPr/>
                </a:tc>
                <a:tc>
                  <a:txBody>
                    <a:bodyPr/>
                    <a:lstStyle/>
                    <a:p>
                      <a:r>
                        <a:rPr lang="en-US" sz="3000" dirty="0"/>
                        <a:t>21</a:t>
                      </a:r>
                    </a:p>
                  </a:txBody>
                  <a:tcPr/>
                </a:tc>
                <a:tc>
                  <a:txBody>
                    <a:bodyPr/>
                    <a:lstStyle/>
                    <a:p>
                      <a:r>
                        <a:rPr lang="en-US" sz="3000" dirty="0"/>
                        <a:t>Placebo</a:t>
                      </a:r>
                    </a:p>
                  </a:txBody>
                  <a:tcPr/>
                </a:tc>
                <a:tc>
                  <a:txBody>
                    <a:bodyPr/>
                    <a:lstStyle/>
                    <a:p>
                      <a:r>
                        <a:rPr lang="en-US" sz="3000" dirty="0"/>
                        <a:t>Class I (primary)</a:t>
                      </a:r>
                      <a:r>
                        <a:rPr lang="en-US" sz="3000" baseline="30000" dirty="0"/>
                        <a:t>a</a:t>
                      </a:r>
                    </a:p>
                  </a:txBody>
                  <a:tcPr/>
                </a:tc>
                <a:tc>
                  <a:txBody>
                    <a:bodyPr/>
                    <a:lstStyle/>
                    <a:p>
                      <a:r>
                        <a:rPr lang="en-US" sz="3000" dirty="0"/>
                        <a:t>@48 </a:t>
                      </a:r>
                      <a:r>
                        <a:rPr lang="en-US" sz="3000" dirty="0" err="1"/>
                        <a:t>wk</a:t>
                      </a:r>
                      <a:endParaRPr lang="en-US" sz="3000" dirty="0"/>
                    </a:p>
                  </a:txBody>
                  <a:tcPr/>
                </a:tc>
                <a:tc>
                  <a:txBody>
                    <a:bodyPr/>
                    <a:lstStyle/>
                    <a:p>
                      <a:r>
                        <a:rPr lang="en-US" sz="3000" dirty="0"/>
                        <a:t>0.8 points, 95% CI –0.95 to 2.55, </a:t>
                      </a:r>
                      <a:r>
                        <a:rPr lang="en-US" sz="3000" i="1" dirty="0"/>
                        <a:t>p</a:t>
                      </a:r>
                      <a:r>
                        <a:rPr lang="en-US" sz="3000" dirty="0"/>
                        <a:t> = 0.37</a:t>
                      </a:r>
                    </a:p>
                  </a:txBody>
                  <a:tcPr/>
                </a:tc>
                <a:tc>
                  <a:txBody>
                    <a:bodyPr/>
                    <a:lstStyle/>
                    <a:p>
                      <a:r>
                        <a:rPr lang="en-US" sz="3000" dirty="0"/>
                        <a:t>18–58</a:t>
                      </a:r>
                    </a:p>
                  </a:txBody>
                  <a:tcPr/>
                </a:tc>
                <a:extLst>
                  <a:ext uri="{0D108BD9-81ED-4DB2-BD59-A6C34878D82A}">
                    <a16:rowId xmlns:a16="http://schemas.microsoft.com/office/drawing/2014/main" val="54774027"/>
                  </a:ext>
                </a:extLst>
              </a:tr>
              <a:tr h="370840">
                <a:tc>
                  <a:txBody>
                    <a:bodyPr/>
                    <a:lstStyle/>
                    <a:p>
                      <a:r>
                        <a:rPr lang="en-US" sz="3000" dirty="0"/>
                        <a:t>102 part 1</a:t>
                      </a:r>
                    </a:p>
                  </a:txBody>
                  <a:tcPr/>
                </a:tc>
                <a:tc>
                  <a:txBody>
                    <a:bodyPr/>
                    <a:lstStyle/>
                    <a:p>
                      <a:r>
                        <a:rPr lang="en-US" sz="3000" dirty="0"/>
                        <a:t>NCT03769116</a:t>
                      </a:r>
                    </a:p>
                  </a:txBody>
                  <a:tcPr/>
                </a:tc>
                <a:tc>
                  <a:txBody>
                    <a:bodyPr/>
                    <a:lstStyle/>
                    <a:p>
                      <a:r>
                        <a:rPr lang="en-US" sz="3000" dirty="0"/>
                        <a:t>RCT phase 2</a:t>
                      </a:r>
                    </a:p>
                  </a:txBody>
                  <a:tcPr/>
                </a:tc>
                <a:tc>
                  <a:txBody>
                    <a:bodyPr/>
                    <a:lstStyle/>
                    <a:p>
                      <a:r>
                        <a:rPr lang="en-US" sz="3000" dirty="0"/>
                        <a:t>19</a:t>
                      </a:r>
                    </a:p>
                  </a:txBody>
                  <a:tcPr/>
                </a:tc>
                <a:tc>
                  <a:txBody>
                    <a:bodyPr/>
                    <a:lstStyle/>
                    <a:p>
                      <a:r>
                        <a:rPr lang="en-US" sz="3000" dirty="0"/>
                        <a:t>51</a:t>
                      </a:r>
                    </a:p>
                  </a:txBody>
                  <a:tcPr/>
                </a:tc>
                <a:tc>
                  <a:txBody>
                    <a:bodyPr/>
                    <a:lstStyle/>
                    <a:p>
                      <a:r>
                        <a:rPr lang="en-US" sz="3000" dirty="0"/>
                        <a:t>External</a:t>
                      </a:r>
                    </a:p>
                  </a:txBody>
                  <a:tcPr/>
                </a:tc>
                <a:tc>
                  <a:txBody>
                    <a:bodyPr/>
                    <a:lstStyle/>
                    <a:p>
                      <a:r>
                        <a:rPr lang="en-US" sz="3000" dirty="0"/>
                        <a:t>Class III</a:t>
                      </a:r>
                    </a:p>
                  </a:txBody>
                  <a:tcPr/>
                </a:tc>
                <a:tc>
                  <a:txBody>
                    <a:bodyPr/>
                    <a:lstStyle/>
                    <a:p>
                      <a:r>
                        <a:rPr lang="en-US" sz="3000" dirty="0"/>
                        <a:t>@96 </a:t>
                      </a:r>
                      <a:r>
                        <a:rPr lang="en-US" sz="3000" dirty="0" err="1"/>
                        <a:t>wk</a:t>
                      </a:r>
                      <a:endParaRPr lang="en-US" sz="3000" dirty="0"/>
                    </a:p>
                  </a:txBody>
                  <a:tcPr/>
                </a:tc>
                <a:tc>
                  <a:txBody>
                    <a:bodyPr/>
                    <a:lstStyle/>
                    <a:p>
                      <a:r>
                        <a:rPr lang="en-US" sz="3000" dirty="0"/>
                        <a:t>2.0 points, 95% CI –0.50 to 4.50, </a:t>
                      </a:r>
                      <a:r>
                        <a:rPr lang="en-US" sz="3000" i="1" dirty="0"/>
                        <a:t>p</a:t>
                      </a:r>
                      <a:r>
                        <a:rPr lang="en-US" sz="3000" dirty="0"/>
                        <a:t> = 0.1163</a:t>
                      </a:r>
                    </a:p>
                  </a:txBody>
                  <a:tcPr/>
                </a:tc>
                <a:tc>
                  <a:txBody>
                    <a:bodyPr/>
                    <a:lstStyle/>
                    <a:p>
                      <a:r>
                        <a:rPr lang="en-US" sz="3000" dirty="0"/>
                        <a:t>18–58</a:t>
                      </a:r>
                    </a:p>
                  </a:txBody>
                  <a:tcPr/>
                </a:tc>
                <a:extLst>
                  <a:ext uri="{0D108BD9-81ED-4DB2-BD59-A6C34878D82A}">
                    <a16:rowId xmlns:a16="http://schemas.microsoft.com/office/drawing/2014/main" val="1140598264"/>
                  </a:ext>
                </a:extLst>
              </a:tr>
              <a:tr h="370840">
                <a:tc>
                  <a:txBody>
                    <a:bodyPr/>
                    <a:lstStyle/>
                    <a:p>
                      <a:r>
                        <a:rPr lang="en-US" sz="3000" dirty="0"/>
                        <a:t>102 part 2</a:t>
                      </a:r>
                    </a:p>
                  </a:txBody>
                  <a:tcPr/>
                </a:tc>
                <a:tc>
                  <a:txBody>
                    <a:bodyPr/>
                    <a:lstStyle/>
                    <a:p>
                      <a:r>
                        <a:rPr lang="en-US" sz="3000" dirty="0"/>
                        <a:t>NCT03769116</a:t>
                      </a:r>
                    </a:p>
                  </a:txBody>
                  <a:tcPr/>
                </a:tc>
                <a:tc>
                  <a:txBody>
                    <a:bodyPr/>
                    <a:lstStyle/>
                    <a:p>
                      <a:r>
                        <a:rPr lang="en-US" sz="3000" dirty="0"/>
                        <a:t>RCT phase 2</a:t>
                      </a:r>
                    </a:p>
                  </a:txBody>
                  <a:tcPr/>
                </a:tc>
                <a:tc>
                  <a:txBody>
                    <a:bodyPr/>
                    <a:lstStyle/>
                    <a:p>
                      <a:r>
                        <a:rPr lang="en-US" sz="3000" dirty="0"/>
                        <a:t>21</a:t>
                      </a:r>
                    </a:p>
                  </a:txBody>
                  <a:tcPr/>
                </a:tc>
                <a:tc>
                  <a:txBody>
                    <a:bodyPr/>
                    <a:lstStyle/>
                    <a:p>
                      <a:r>
                        <a:rPr lang="en-US" sz="3000" dirty="0"/>
                        <a:t>103</a:t>
                      </a:r>
                    </a:p>
                  </a:txBody>
                  <a:tcPr/>
                </a:tc>
                <a:tc>
                  <a:txBody>
                    <a:bodyPr/>
                    <a:lstStyle/>
                    <a:p>
                      <a:r>
                        <a:rPr lang="en-US" sz="3000" dirty="0"/>
                        <a:t>External</a:t>
                      </a:r>
                    </a:p>
                  </a:txBody>
                  <a:tcPr/>
                </a:tc>
                <a:tc>
                  <a:txBody>
                    <a:bodyPr/>
                    <a:lstStyle/>
                    <a:p>
                      <a:r>
                        <a:rPr lang="en-US" sz="3000" dirty="0"/>
                        <a:t>Class III</a:t>
                      </a:r>
                    </a:p>
                  </a:txBody>
                  <a:tcPr/>
                </a:tc>
                <a:tc>
                  <a:txBody>
                    <a:bodyPr/>
                    <a:lstStyle/>
                    <a:p>
                      <a:r>
                        <a:rPr lang="en-US" sz="3000" dirty="0"/>
                        <a:t>@48 </a:t>
                      </a:r>
                      <a:r>
                        <a:rPr lang="en-US" sz="3000" dirty="0" err="1"/>
                        <a:t>wk</a:t>
                      </a:r>
                      <a:endParaRPr lang="en-US" sz="3000" dirty="0"/>
                    </a:p>
                  </a:txBody>
                  <a:tcPr/>
                </a:tc>
                <a:tc>
                  <a:txBody>
                    <a:bodyPr/>
                    <a:lstStyle/>
                    <a:p>
                      <a:r>
                        <a:rPr lang="fr-FR" sz="3000" dirty="0"/>
                        <a:t>2.0 points, 95% CI 0.82–3.18, </a:t>
                      </a:r>
                      <a:r>
                        <a:rPr lang="fr-FR" sz="3000" i="1" dirty="0"/>
                        <a:t>p</a:t>
                      </a:r>
                      <a:r>
                        <a:rPr lang="fr-FR" sz="3000" dirty="0"/>
                        <a:t> = 0.0009</a:t>
                      </a:r>
                      <a:endParaRPr lang="en-US" sz="3000" dirty="0"/>
                    </a:p>
                  </a:txBody>
                  <a:tcPr/>
                </a:tc>
                <a:tc>
                  <a:txBody>
                    <a:bodyPr/>
                    <a:lstStyle/>
                    <a:p>
                      <a:r>
                        <a:rPr lang="en-US" sz="3000" dirty="0"/>
                        <a:t>18–58</a:t>
                      </a:r>
                    </a:p>
                  </a:txBody>
                  <a:tcPr/>
                </a:tc>
                <a:extLst>
                  <a:ext uri="{0D108BD9-81ED-4DB2-BD59-A6C34878D82A}">
                    <a16:rowId xmlns:a16="http://schemas.microsoft.com/office/drawing/2014/main" val="3005966020"/>
                  </a:ext>
                </a:extLst>
              </a:tr>
              <a:tr h="370840">
                <a:tc>
                  <a:txBody>
                    <a:bodyPr/>
                    <a:lstStyle/>
                    <a:p>
                      <a:r>
                        <a:rPr lang="en-US" sz="3000" dirty="0"/>
                        <a:t>103 cohort 1</a:t>
                      </a:r>
                    </a:p>
                  </a:txBody>
                  <a:tcPr/>
                </a:tc>
                <a:tc>
                  <a:txBody>
                    <a:bodyPr/>
                    <a:lstStyle/>
                    <a:p>
                      <a:r>
                        <a:rPr lang="en-US" sz="3000" dirty="0"/>
                        <a:t>NCT04626674</a:t>
                      </a:r>
                    </a:p>
                  </a:txBody>
                  <a:tcPr/>
                </a:tc>
                <a:tc>
                  <a:txBody>
                    <a:bodyPr/>
                    <a:lstStyle/>
                    <a:p>
                      <a:r>
                        <a:rPr lang="en-US" sz="3000" dirty="0"/>
                        <a:t>Open label phase 1b</a:t>
                      </a:r>
                    </a:p>
                  </a:txBody>
                  <a:tcPr/>
                </a:tc>
                <a:tc>
                  <a:txBody>
                    <a:bodyPr/>
                    <a:lstStyle/>
                    <a:p>
                      <a:r>
                        <a:rPr lang="en-US" sz="3000" dirty="0"/>
                        <a:t>20</a:t>
                      </a:r>
                    </a:p>
                  </a:txBody>
                  <a:tcPr/>
                </a:tc>
                <a:tc>
                  <a:txBody>
                    <a:bodyPr/>
                    <a:lstStyle/>
                    <a:p>
                      <a:r>
                        <a:rPr lang="en-US" sz="3000" dirty="0"/>
                        <a:t>91</a:t>
                      </a:r>
                    </a:p>
                  </a:txBody>
                  <a:tcPr/>
                </a:tc>
                <a:tc>
                  <a:txBody>
                    <a:bodyPr/>
                    <a:lstStyle/>
                    <a:p>
                      <a:r>
                        <a:rPr lang="en-US" sz="3000" dirty="0"/>
                        <a:t>External</a:t>
                      </a:r>
                    </a:p>
                  </a:txBody>
                  <a:tcPr/>
                </a:tc>
                <a:tc>
                  <a:txBody>
                    <a:bodyPr/>
                    <a:lstStyle/>
                    <a:p>
                      <a:r>
                        <a:rPr lang="en-US" sz="3000" dirty="0"/>
                        <a:t>Class III</a:t>
                      </a:r>
                    </a:p>
                  </a:txBody>
                  <a:tcPr/>
                </a:tc>
                <a:tc>
                  <a:txBody>
                    <a:bodyPr/>
                    <a:lstStyle/>
                    <a:p>
                      <a:r>
                        <a:rPr lang="en-US" sz="3000" dirty="0"/>
                        <a:t>@1 y</a:t>
                      </a:r>
                    </a:p>
                  </a:txBody>
                  <a:tcPr/>
                </a:tc>
                <a:tc>
                  <a:txBody>
                    <a:bodyPr/>
                    <a:lstStyle/>
                    <a:p>
                      <a:r>
                        <a:rPr lang="fr-FR" sz="3000" dirty="0"/>
                        <a:t>3.2 points, 95% CI 1.59–4.81, </a:t>
                      </a:r>
                      <a:r>
                        <a:rPr lang="fr-FR" sz="3000" i="1" dirty="0"/>
                        <a:t>p</a:t>
                      </a:r>
                      <a:r>
                        <a:rPr lang="fr-FR" sz="3000" dirty="0"/>
                        <a:t> &lt; 0.0001</a:t>
                      </a:r>
                      <a:endParaRPr lang="en-US" sz="3000" dirty="0"/>
                    </a:p>
                  </a:txBody>
                  <a:tcPr/>
                </a:tc>
                <a:tc>
                  <a:txBody>
                    <a:bodyPr/>
                    <a:lstStyle/>
                    <a:p>
                      <a:r>
                        <a:rPr lang="en-US" sz="3000" dirty="0"/>
                        <a:t>18–79</a:t>
                      </a:r>
                    </a:p>
                  </a:txBody>
                  <a:tcPr/>
                </a:tc>
                <a:extLst>
                  <a:ext uri="{0D108BD9-81ED-4DB2-BD59-A6C34878D82A}">
                    <a16:rowId xmlns:a16="http://schemas.microsoft.com/office/drawing/2014/main" val="3612686959"/>
                  </a:ext>
                </a:extLst>
              </a:tr>
              <a:tr h="370840">
                <a:tc>
                  <a:txBody>
                    <a:bodyPr/>
                    <a:lstStyle/>
                    <a:p>
                      <a:r>
                        <a:rPr lang="en-US" sz="3000" dirty="0"/>
                        <a:t>301 part 1</a:t>
                      </a:r>
                    </a:p>
                  </a:txBody>
                  <a:tcPr/>
                </a:tc>
                <a:tc>
                  <a:txBody>
                    <a:bodyPr/>
                    <a:lstStyle/>
                    <a:p>
                      <a:r>
                        <a:rPr lang="en-US" sz="3000" dirty="0"/>
                        <a:t>NCT05096221</a:t>
                      </a:r>
                    </a:p>
                  </a:txBody>
                  <a:tcPr/>
                </a:tc>
                <a:tc>
                  <a:txBody>
                    <a:bodyPr/>
                    <a:lstStyle/>
                    <a:p>
                      <a:r>
                        <a:rPr lang="en-US" sz="3000" dirty="0"/>
                        <a:t>RCT phase 3</a:t>
                      </a:r>
                    </a:p>
                  </a:txBody>
                  <a:tcPr/>
                </a:tc>
                <a:tc>
                  <a:txBody>
                    <a:bodyPr/>
                    <a:lstStyle/>
                    <a:p>
                      <a:r>
                        <a:rPr lang="en-US" sz="3000" dirty="0"/>
                        <a:t>63</a:t>
                      </a:r>
                    </a:p>
                  </a:txBody>
                  <a:tcPr/>
                </a:tc>
                <a:tc>
                  <a:txBody>
                    <a:bodyPr/>
                    <a:lstStyle/>
                    <a:p>
                      <a:r>
                        <a:rPr lang="en-US" sz="3000" dirty="0"/>
                        <a:t>62</a:t>
                      </a:r>
                    </a:p>
                  </a:txBody>
                  <a:tcPr/>
                </a:tc>
                <a:tc>
                  <a:txBody>
                    <a:bodyPr/>
                    <a:lstStyle/>
                    <a:p>
                      <a:r>
                        <a:rPr lang="en-US" sz="3000" dirty="0"/>
                        <a:t>Placebo</a:t>
                      </a:r>
                    </a:p>
                  </a:txBody>
                  <a:tcPr/>
                </a:tc>
                <a:tc>
                  <a:txBody>
                    <a:bodyPr/>
                    <a:lstStyle/>
                    <a:p>
                      <a:r>
                        <a:rPr lang="en-US" sz="3000" dirty="0"/>
                        <a:t>Class I (primary)</a:t>
                      </a:r>
                      <a:r>
                        <a:rPr lang="en-US" sz="3000" baseline="30000" dirty="0"/>
                        <a:t>a</a:t>
                      </a:r>
                    </a:p>
                  </a:txBody>
                  <a:tcPr/>
                </a:tc>
                <a:tc>
                  <a:txBody>
                    <a:bodyPr/>
                    <a:lstStyle/>
                    <a:p>
                      <a:r>
                        <a:rPr lang="en-US" sz="3000" dirty="0"/>
                        <a:t>@52 </a:t>
                      </a:r>
                      <a:r>
                        <a:rPr lang="en-US" sz="3000" dirty="0" err="1"/>
                        <a:t>wk</a:t>
                      </a:r>
                      <a:endParaRPr lang="en-US" sz="3000" dirty="0"/>
                    </a:p>
                  </a:txBody>
                  <a:tcPr/>
                </a:tc>
                <a:tc>
                  <a:txBody>
                    <a:bodyPr/>
                    <a:lstStyle/>
                    <a:p>
                      <a:r>
                        <a:rPr lang="en-US" sz="3000" dirty="0"/>
                        <a:t>0.65 points, 95% CI –0.45 to 1.75, </a:t>
                      </a:r>
                      <a:r>
                        <a:rPr lang="en-US" sz="3000" i="1" dirty="0"/>
                        <a:t>p</a:t>
                      </a:r>
                      <a:r>
                        <a:rPr lang="en-US" sz="3000" dirty="0"/>
                        <a:t> = 0.2441</a:t>
                      </a:r>
                    </a:p>
                  </a:txBody>
                  <a:tcPr/>
                </a:tc>
                <a:tc>
                  <a:txBody>
                    <a:bodyPr/>
                    <a:lstStyle/>
                    <a:p>
                      <a:r>
                        <a:rPr lang="en-US" sz="3000" dirty="0"/>
                        <a:t>18–44, 46–79</a:t>
                      </a:r>
                    </a:p>
                  </a:txBody>
                  <a:tcPr/>
                </a:tc>
                <a:extLst>
                  <a:ext uri="{0D108BD9-81ED-4DB2-BD59-A6C34878D82A}">
                    <a16:rowId xmlns:a16="http://schemas.microsoft.com/office/drawing/2014/main" val="4211877855"/>
                  </a:ext>
                </a:extLst>
              </a:tr>
            </a:tbl>
          </a:graphicData>
        </a:graphic>
      </p:graphicFrame>
    </p:spTree>
    <p:extLst>
      <p:ext uri="{BB962C8B-B14F-4D97-AF65-F5344CB8AC3E}">
        <p14:creationId xmlns:p14="http://schemas.microsoft.com/office/powerpoint/2010/main" val="345537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5A63A-C445-7864-CF40-D3E93867ACD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E9B567-B203-CE75-7989-95EAC6EE407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4E563E38-6733-17F9-105D-9BA21732CBF3}"/>
              </a:ext>
            </a:extLst>
          </p:cNvPr>
          <p:cNvSpPr>
            <a:spLocks noGrp="1"/>
          </p:cNvSpPr>
          <p:nvPr>
            <p:ph idx="1"/>
          </p:nvPr>
        </p:nvSpPr>
        <p:spPr/>
        <p:txBody>
          <a:bodyPr>
            <a:normAutofit/>
          </a:bodyPr>
          <a:lstStyle/>
          <a:p>
            <a:r>
              <a:rPr lang="en-US" dirty="0"/>
              <a:t>Safety data from trial experiences of 85 patients from studies NCT03375164, NCT03769116, and NCT04626674 identified 13 treatment-related adverse events that required medical intervention, including vomiting, myocarditis, acute liver injury, and immune-mediated myositis</a:t>
            </a:r>
          </a:p>
          <a:p>
            <a:r>
              <a:rPr lang="en-US" dirty="0"/>
              <a:t>To reduce the risk associated with an immune response, corticosteroids are administered or increased starting between 1 week and 1 day before infusion and continued for at least 60 days</a:t>
            </a:r>
          </a:p>
          <a:p>
            <a:r>
              <a:rPr lang="en-US" dirty="0" err="1"/>
              <a:t>Delandistrogene</a:t>
            </a:r>
            <a:r>
              <a:rPr lang="en-US" dirty="0"/>
              <a:t> </a:t>
            </a:r>
            <a:r>
              <a:rPr lang="en-US" dirty="0" err="1"/>
              <a:t>moxeparvovec</a:t>
            </a:r>
            <a:r>
              <a:rPr lang="en-US" dirty="0"/>
              <a:t> is associated with peri-infusion events as well as both innate and adaptive immune responses, mostly occurring within 90 days after infusion</a:t>
            </a:r>
          </a:p>
        </p:txBody>
      </p:sp>
      <p:sp>
        <p:nvSpPr>
          <p:cNvPr id="4" name="Title 3">
            <a:extLst>
              <a:ext uri="{FF2B5EF4-FFF2-40B4-BE49-F238E27FC236}">
                <a16:creationId xmlns:a16="http://schemas.microsoft.com/office/drawing/2014/main" id="{CA1DDA98-113F-9264-CFBF-67E32A59F325}"/>
              </a:ext>
            </a:extLst>
          </p:cNvPr>
          <p:cNvSpPr>
            <a:spLocks noGrp="1"/>
          </p:cNvSpPr>
          <p:nvPr>
            <p:ph type="title"/>
          </p:nvPr>
        </p:nvSpPr>
        <p:spPr/>
        <p:txBody>
          <a:bodyPr>
            <a:normAutofit fontScale="90000"/>
          </a:bodyPr>
          <a:lstStyle/>
          <a:p>
            <a:r>
              <a:rPr lang="en-US" sz="8000" dirty="0"/>
              <a:t>Safety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586674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70201-9362-ED97-78BA-113F0976DF0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B16FA8-F6A3-FB2F-59FA-B4B64D1A6EAD}"/>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49F9D8AF-3593-0E1F-FEC6-3824546F4027}"/>
              </a:ext>
            </a:extLst>
          </p:cNvPr>
          <p:cNvSpPr>
            <a:spLocks noGrp="1"/>
          </p:cNvSpPr>
          <p:nvPr>
            <p:ph idx="1"/>
          </p:nvPr>
        </p:nvSpPr>
        <p:spPr>
          <a:xfrm>
            <a:off x="915988" y="3200400"/>
            <a:ext cx="16096666" cy="9573053"/>
          </a:xfrm>
        </p:spPr>
        <p:txBody>
          <a:bodyPr>
            <a:normAutofit fontScale="92500" lnSpcReduction="10000"/>
          </a:bodyPr>
          <a:lstStyle/>
          <a:p>
            <a:r>
              <a:rPr lang="en-US" dirty="0"/>
              <a:t>Adverse reactions recorded with an incidence of ≥5% in trials:</a:t>
            </a:r>
          </a:p>
          <a:p>
            <a:pPr lvl="1"/>
            <a:r>
              <a:rPr lang="en-US" dirty="0"/>
              <a:t>Vomiting</a:t>
            </a:r>
          </a:p>
          <a:p>
            <a:pPr lvl="1"/>
            <a:r>
              <a:rPr lang="en-US" dirty="0"/>
              <a:t>Nausea</a:t>
            </a:r>
          </a:p>
          <a:p>
            <a:pPr lvl="1"/>
            <a:r>
              <a:rPr lang="en-US" dirty="0"/>
              <a:t>Liver injury</a:t>
            </a:r>
          </a:p>
          <a:p>
            <a:pPr lvl="1"/>
            <a:r>
              <a:rPr lang="en-US" dirty="0"/>
              <a:t>Fever</a:t>
            </a:r>
          </a:p>
          <a:p>
            <a:pPr lvl="1"/>
            <a:r>
              <a:rPr lang="en-US" dirty="0"/>
              <a:t>Thrombocytopenia</a:t>
            </a:r>
          </a:p>
          <a:p>
            <a:r>
              <a:rPr lang="en-US" dirty="0"/>
              <a:t>Elevations in liver transaminases up to 4-fold the normal upper limit were commonly observed, peaking at 60 days and then returning to normal levels with continued corticosteroid use. </a:t>
            </a:r>
          </a:p>
          <a:p>
            <a:r>
              <a:rPr lang="en-US" dirty="0"/>
              <a:t>Acute serious liver injury has been observed within 8 weeks after administration. </a:t>
            </a:r>
          </a:p>
        </p:txBody>
      </p:sp>
      <p:sp>
        <p:nvSpPr>
          <p:cNvPr id="4" name="Title 3">
            <a:extLst>
              <a:ext uri="{FF2B5EF4-FFF2-40B4-BE49-F238E27FC236}">
                <a16:creationId xmlns:a16="http://schemas.microsoft.com/office/drawing/2014/main" id="{1CC436FF-5CE5-ECF8-D378-7D32CC196F44}"/>
              </a:ext>
            </a:extLst>
          </p:cNvPr>
          <p:cNvSpPr>
            <a:spLocks noGrp="1"/>
          </p:cNvSpPr>
          <p:nvPr>
            <p:ph type="title"/>
          </p:nvPr>
        </p:nvSpPr>
        <p:spPr/>
        <p:txBody>
          <a:bodyPr>
            <a:normAutofit fontScale="90000"/>
          </a:bodyPr>
          <a:lstStyle/>
          <a:p>
            <a:r>
              <a:rPr lang="en-US" sz="8000" dirty="0"/>
              <a:t>Safety</a:t>
            </a:r>
            <a:br>
              <a:rPr lang="en-US" sz="1800" dirty="0">
                <a:effectLst/>
                <a:latin typeface="Calibri" panose="020F0502020204030204" pitchFamily="34" charset="0"/>
                <a:ea typeface="Calibri" panose="020F0502020204030204" pitchFamily="34" charset="0"/>
              </a:rPr>
            </a:br>
            <a:endParaRPr lang="en-US" dirty="0"/>
          </a:p>
        </p:txBody>
      </p:sp>
      <p:pic>
        <p:nvPicPr>
          <p:cNvPr id="6" name="Graphic 5" descr="Medical with solid fill">
            <a:extLst>
              <a:ext uri="{FF2B5EF4-FFF2-40B4-BE49-F238E27FC236}">
                <a16:creationId xmlns:a16="http://schemas.microsoft.com/office/drawing/2014/main" id="{46D1B163-BFC3-9A34-A914-5A7041912F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11545" y="4331368"/>
            <a:ext cx="5029200" cy="5029200"/>
          </a:xfrm>
          <a:prstGeom prst="rect">
            <a:avLst/>
          </a:prstGeom>
        </p:spPr>
      </p:pic>
    </p:spTree>
    <p:extLst>
      <p:ext uri="{BB962C8B-B14F-4D97-AF65-F5344CB8AC3E}">
        <p14:creationId xmlns:p14="http://schemas.microsoft.com/office/powerpoint/2010/main" val="497639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581DD-EDA4-8E6A-C8DB-1DC1AF9DACC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F2E64A8-786E-C357-DDFA-3A265B92894C}"/>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22C70735-D194-6CCC-F653-C5E7E0E56603}"/>
              </a:ext>
            </a:extLst>
          </p:cNvPr>
          <p:cNvSpPr>
            <a:spLocks noGrp="1"/>
          </p:cNvSpPr>
          <p:nvPr>
            <p:ph idx="1"/>
          </p:nvPr>
        </p:nvSpPr>
        <p:spPr/>
        <p:txBody>
          <a:bodyPr>
            <a:normAutofit/>
          </a:bodyPr>
          <a:lstStyle/>
          <a:p>
            <a:r>
              <a:rPr lang="en-US" dirty="0"/>
              <a:t>Acute serious myocarditis was also observed; patients with reduced left ventricular ejection fraction (LVEF) may be at a higher risk, and trials have excluded patients with LVEF &lt; 40. </a:t>
            </a:r>
          </a:p>
          <a:p>
            <a:r>
              <a:rPr lang="en-US" dirty="0"/>
              <a:t>No cases of thrombotic microangiopathy or cardiogenic shock were observed with </a:t>
            </a:r>
            <a:r>
              <a:rPr lang="en-US" dirty="0" err="1"/>
              <a:t>delandistrogene</a:t>
            </a:r>
            <a:r>
              <a:rPr lang="en-US" dirty="0"/>
              <a:t> </a:t>
            </a:r>
            <a:r>
              <a:rPr lang="en-US" dirty="0" err="1"/>
              <a:t>moxeparvovec</a:t>
            </a:r>
            <a:r>
              <a:rPr lang="en-US" dirty="0"/>
              <a:t> in these studies. </a:t>
            </a:r>
          </a:p>
          <a:p>
            <a:r>
              <a:rPr lang="en-US" dirty="0"/>
              <a:t>One death due to acute liver failure has been reported in an individual who was treated with </a:t>
            </a:r>
            <a:r>
              <a:rPr lang="en-US" dirty="0" err="1"/>
              <a:t>delandistrogene</a:t>
            </a:r>
            <a:r>
              <a:rPr lang="en-US" dirty="0"/>
              <a:t> </a:t>
            </a:r>
            <a:r>
              <a:rPr lang="en-US" dirty="0" err="1"/>
              <a:t>moxeparvovec</a:t>
            </a:r>
            <a:r>
              <a:rPr lang="en-US" dirty="0"/>
              <a:t> outside of a trial.</a:t>
            </a:r>
            <a:r>
              <a:rPr lang="en-US" baseline="30000" dirty="0"/>
              <a:t>13</a:t>
            </a:r>
          </a:p>
        </p:txBody>
      </p:sp>
      <p:sp>
        <p:nvSpPr>
          <p:cNvPr id="4" name="Title 3">
            <a:extLst>
              <a:ext uri="{FF2B5EF4-FFF2-40B4-BE49-F238E27FC236}">
                <a16:creationId xmlns:a16="http://schemas.microsoft.com/office/drawing/2014/main" id="{921D095B-7488-77FD-55A5-EF135EAC32B0}"/>
              </a:ext>
            </a:extLst>
          </p:cNvPr>
          <p:cNvSpPr>
            <a:spLocks noGrp="1"/>
          </p:cNvSpPr>
          <p:nvPr>
            <p:ph type="title"/>
          </p:nvPr>
        </p:nvSpPr>
        <p:spPr/>
        <p:txBody>
          <a:bodyPr>
            <a:normAutofit fontScale="90000"/>
          </a:bodyPr>
          <a:lstStyle/>
          <a:p>
            <a:r>
              <a:rPr lang="en-US" sz="8000" dirty="0"/>
              <a:t>Safety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236553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19463-E384-298C-B31E-47CBF8C6343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897AF0B-5391-4F63-C184-B79C0895373D}"/>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DC7C75B-DE7D-C347-51CB-C01587CB3933}"/>
              </a:ext>
            </a:extLst>
          </p:cNvPr>
          <p:cNvSpPr>
            <a:spLocks noGrp="1"/>
          </p:cNvSpPr>
          <p:nvPr>
            <p:ph idx="1"/>
          </p:nvPr>
        </p:nvSpPr>
        <p:spPr/>
        <p:txBody>
          <a:bodyPr>
            <a:normAutofit/>
          </a:bodyPr>
          <a:lstStyle/>
          <a:p>
            <a:r>
              <a:rPr lang="en-US" dirty="0"/>
              <a:t>Immune-mediated myositis leading to severe weakness, muscle pain, dysphagia, and/or dyspnea was observed approximately 4 weeks after infusion in some treated patients with deletions in the DMD gene that included exons 8 or 9. </a:t>
            </a:r>
          </a:p>
          <a:p>
            <a:r>
              <a:rPr lang="en-US" dirty="0"/>
              <a:t>Insufficient data are available regarding an immune-mediated myositis reaction for patients with deletions in exons 1–17 who may be at risk as well because they were excluded from the pivotal studies of </a:t>
            </a:r>
            <a:r>
              <a:rPr lang="en-US" dirty="0" err="1"/>
              <a:t>delandistrogene</a:t>
            </a:r>
            <a:r>
              <a:rPr lang="en-US" dirty="0"/>
              <a:t> </a:t>
            </a:r>
            <a:r>
              <a:rPr lang="en-US" dirty="0" err="1"/>
              <a:t>moxeparvovec</a:t>
            </a:r>
            <a:r>
              <a:rPr lang="en-US" dirty="0"/>
              <a:t>.</a:t>
            </a:r>
            <a:endParaRPr lang="en-US" baseline="30000" dirty="0"/>
          </a:p>
        </p:txBody>
      </p:sp>
      <p:sp>
        <p:nvSpPr>
          <p:cNvPr id="4" name="Title 3">
            <a:extLst>
              <a:ext uri="{FF2B5EF4-FFF2-40B4-BE49-F238E27FC236}">
                <a16:creationId xmlns:a16="http://schemas.microsoft.com/office/drawing/2014/main" id="{1F6E9393-229E-5990-C53B-81197C52BC07}"/>
              </a:ext>
            </a:extLst>
          </p:cNvPr>
          <p:cNvSpPr>
            <a:spLocks noGrp="1"/>
          </p:cNvSpPr>
          <p:nvPr>
            <p:ph type="title"/>
          </p:nvPr>
        </p:nvSpPr>
        <p:spPr/>
        <p:txBody>
          <a:bodyPr>
            <a:normAutofit fontScale="90000"/>
          </a:bodyPr>
          <a:lstStyle/>
          <a:p>
            <a:r>
              <a:rPr lang="en-US" sz="8000" dirty="0"/>
              <a:t>Safety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3447617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B95461D-7CE0-96D8-BB07-4ED574A9323F}"/>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DB037E9B-4886-EAB5-EE48-F9078B1595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41368015-5BFD-9CF1-C317-E487A9357252}"/>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8103FA93-9CF7-4A3F-D133-9069E6C17084}"/>
              </a:ext>
            </a:extLst>
          </p:cNvPr>
          <p:cNvPicPr>
            <a:picLocks noChangeAspect="1"/>
          </p:cNvPicPr>
          <p:nvPr/>
        </p:nvPicPr>
        <p:blipFill>
          <a:blip r:embed="rId5">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100E2364-3DFF-A83C-F622-BABC93BFC567}"/>
              </a:ext>
            </a:extLst>
          </p:cNvPr>
          <p:cNvSpPr txBox="1">
            <a:spLocks/>
          </p:cNvSpPr>
          <p:nvPr/>
        </p:nvSpPr>
        <p:spPr>
          <a:xfrm>
            <a:off x="1833563" y="6204857"/>
            <a:ext cx="22553612" cy="3368842"/>
          </a:xfrm>
          <a:prstGeom prst="rect">
            <a:avLst/>
          </a:prstGeom>
        </p:spPr>
        <p:txBody>
          <a:bodyPr vert="horz" lIns="0" tIns="0" rIns="0" bIns="0" rtlCol="0" anchor="t">
            <a:normAutofit/>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Regulatory decisions</a:t>
            </a:r>
          </a:p>
        </p:txBody>
      </p:sp>
    </p:spTree>
    <p:extLst>
      <p:ext uri="{BB962C8B-B14F-4D97-AF65-F5344CB8AC3E}">
        <p14:creationId xmlns:p14="http://schemas.microsoft.com/office/powerpoint/2010/main" val="3478391630"/>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DFF25-1F75-610B-2817-BB7EE8D8389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D7BB7C-6BCE-1D9E-61E0-E01E7F66BCD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E10C9D3-0AE7-1EFA-2F60-B41DEB81B1A2}"/>
              </a:ext>
            </a:extLst>
          </p:cNvPr>
          <p:cNvSpPr>
            <a:spLocks noGrp="1"/>
          </p:cNvSpPr>
          <p:nvPr>
            <p:ph idx="1"/>
          </p:nvPr>
        </p:nvSpPr>
        <p:spPr/>
        <p:txBody>
          <a:bodyPr>
            <a:normAutofit/>
          </a:bodyPr>
          <a:lstStyle/>
          <a:p>
            <a:r>
              <a:rPr lang="en-US" dirty="0"/>
              <a:t>June 22, 2023: Accelerated FDA approval granted for use in 4–5-year-old ambulant patients</a:t>
            </a:r>
          </a:p>
          <a:p>
            <a:pPr lvl="1"/>
            <a:r>
              <a:rPr lang="en-US" dirty="0"/>
              <a:t>The Clinical, Clinical Pharmacology, and Statistics review teams and supervisors had concluded that there was insufficient evidence to support the use of expression of </a:t>
            </a:r>
            <a:r>
              <a:rPr lang="en-US" dirty="0" err="1"/>
              <a:t>microdystrophin</a:t>
            </a:r>
            <a:r>
              <a:rPr lang="en-US" dirty="0"/>
              <a:t> as a surrogate end point that is reasonably likely to predict clinical benefit for accelerated approval and recommended complete response.</a:t>
            </a:r>
          </a:p>
          <a:p>
            <a:pPr lvl="1"/>
            <a:r>
              <a:rPr lang="en-US" dirty="0"/>
              <a:t>Review Committee’s decision was overridden by the Center for Biologics Evaluation and Research (CBER) director based on the subgroup of participants in study NCT03769116 who showed improvement in the NSAA score at 1 year compared with placebo.</a:t>
            </a:r>
          </a:p>
        </p:txBody>
      </p:sp>
      <p:sp>
        <p:nvSpPr>
          <p:cNvPr id="4" name="Title 3">
            <a:extLst>
              <a:ext uri="{FF2B5EF4-FFF2-40B4-BE49-F238E27FC236}">
                <a16:creationId xmlns:a16="http://schemas.microsoft.com/office/drawing/2014/main" id="{B9A40FE0-B657-9D55-F691-EA40347D206E}"/>
              </a:ext>
            </a:extLst>
          </p:cNvPr>
          <p:cNvSpPr>
            <a:spLocks noGrp="1"/>
          </p:cNvSpPr>
          <p:nvPr>
            <p:ph type="title"/>
          </p:nvPr>
        </p:nvSpPr>
        <p:spPr/>
        <p:txBody>
          <a:bodyPr>
            <a:noAutofit/>
          </a:bodyPr>
          <a:lstStyle/>
          <a:p>
            <a:r>
              <a:rPr lang="en-US" sz="7200" dirty="0">
                <a:effectLst/>
                <a:ea typeface="Calibri" panose="020F0502020204030204" pitchFamily="34" charset="0"/>
              </a:rPr>
              <a:t>FDA approva</a:t>
            </a:r>
            <a:r>
              <a:rPr lang="en-US" sz="7200" dirty="0">
                <a:ea typeface="Calibri" panose="020F0502020204030204" pitchFamily="34" charset="0"/>
              </a:rPr>
              <a:t>l</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2481186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0CA90-441D-1CC0-4AAA-599FA31B8B1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FCBCDE-F985-C3B4-C0DF-ACBFBDA78B82}"/>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2ACA65BA-818E-91BD-67AA-630820D64CEB}"/>
              </a:ext>
            </a:extLst>
          </p:cNvPr>
          <p:cNvSpPr>
            <a:spLocks noGrp="1"/>
          </p:cNvSpPr>
          <p:nvPr>
            <p:ph idx="1"/>
          </p:nvPr>
        </p:nvSpPr>
        <p:spPr/>
        <p:txBody>
          <a:bodyPr>
            <a:normAutofit/>
          </a:bodyPr>
          <a:lstStyle/>
          <a:p>
            <a:r>
              <a:rPr lang="en-US" dirty="0"/>
              <a:t>June 20, 2024: Full FDA approval granted for use in ambulatory patients aged 4 years and older and accelerated approval granted for </a:t>
            </a:r>
            <a:r>
              <a:rPr lang="en-US" dirty="0" err="1"/>
              <a:t>nonambulatory</a:t>
            </a:r>
            <a:r>
              <a:rPr lang="en-US" dirty="0"/>
              <a:t> patients aged 4 years and older based on additional data received from the sponsor for studies NCT05096221 (EMBARK) and NCT04626674 (ENDEAVOR)</a:t>
            </a:r>
          </a:p>
          <a:p>
            <a:pPr lvl="1"/>
            <a:r>
              <a:rPr lang="en-US" dirty="0"/>
              <a:t>This decision was also taken by the CBER director</a:t>
            </a:r>
            <a:r>
              <a:rPr lang="en-US" baseline="30000" dirty="0"/>
              <a:t>4</a:t>
            </a:r>
            <a:r>
              <a:rPr lang="en-US" dirty="0"/>
              <a:t> by overriding the complete response recommendation from the Office of Clinical Evaluation, the Office of Therapeutic Products, and the Office of Biostatistics and Pharmacovigilance, Division of Biostatistics.</a:t>
            </a:r>
          </a:p>
          <a:p>
            <a:r>
              <a:rPr lang="en-US" dirty="0"/>
              <a:t>Clinical efficacy remains to be demonstrated in </a:t>
            </a:r>
            <a:r>
              <a:rPr lang="en-US" dirty="0" err="1"/>
              <a:t>nonambulatory</a:t>
            </a:r>
            <a:r>
              <a:rPr lang="en-US" dirty="0"/>
              <a:t> boys, with several studies underway to address this.</a:t>
            </a:r>
          </a:p>
          <a:p>
            <a:endParaRPr lang="en-US" dirty="0"/>
          </a:p>
        </p:txBody>
      </p:sp>
      <p:sp>
        <p:nvSpPr>
          <p:cNvPr id="4" name="Title 3">
            <a:extLst>
              <a:ext uri="{FF2B5EF4-FFF2-40B4-BE49-F238E27FC236}">
                <a16:creationId xmlns:a16="http://schemas.microsoft.com/office/drawing/2014/main" id="{644668CF-D4B4-7990-2189-92BF272FD8A0}"/>
              </a:ext>
            </a:extLst>
          </p:cNvPr>
          <p:cNvSpPr>
            <a:spLocks noGrp="1"/>
          </p:cNvSpPr>
          <p:nvPr>
            <p:ph type="title"/>
          </p:nvPr>
        </p:nvSpPr>
        <p:spPr/>
        <p:txBody>
          <a:bodyPr>
            <a:noAutofit/>
          </a:bodyPr>
          <a:lstStyle/>
          <a:p>
            <a:r>
              <a:rPr lang="en-US" sz="7200" dirty="0">
                <a:effectLst/>
                <a:ea typeface="Calibri" panose="020F0502020204030204" pitchFamily="34" charset="0"/>
              </a:rPr>
              <a:t>FDA approva</a:t>
            </a:r>
            <a:r>
              <a:rPr lang="en-US" sz="7200" dirty="0">
                <a:ea typeface="Calibri" panose="020F0502020204030204" pitchFamily="34" charset="0"/>
              </a:rPr>
              <a:t>l</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2080505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36B0-89C8-421B-9D21-C021664D773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B80495-03B0-5577-FCC6-84E9EE119628}"/>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ED72AD92-F6FD-A888-27C5-42804F92108E}"/>
              </a:ext>
            </a:extLst>
          </p:cNvPr>
          <p:cNvSpPr>
            <a:spLocks noGrp="1"/>
          </p:cNvSpPr>
          <p:nvPr>
            <p:ph idx="1"/>
          </p:nvPr>
        </p:nvSpPr>
        <p:spPr>
          <a:xfrm>
            <a:off x="915988" y="3200400"/>
            <a:ext cx="15061950" cy="9573053"/>
          </a:xfrm>
        </p:spPr>
        <p:txBody>
          <a:bodyPr>
            <a:normAutofit/>
          </a:bodyPr>
          <a:lstStyle/>
          <a:p>
            <a:pPr marL="0" indent="0">
              <a:buNone/>
            </a:pPr>
            <a:r>
              <a:rPr lang="en-US" dirty="0"/>
              <a:t>The recommended dose of </a:t>
            </a:r>
            <a:r>
              <a:rPr lang="en-US" dirty="0" err="1"/>
              <a:t>delandistrogene</a:t>
            </a:r>
            <a:r>
              <a:rPr lang="en-US" dirty="0"/>
              <a:t> </a:t>
            </a:r>
            <a:r>
              <a:rPr lang="en-US" dirty="0" err="1"/>
              <a:t>moxeparvovec</a:t>
            </a:r>
            <a:r>
              <a:rPr lang="en-US" dirty="0"/>
              <a:t> is:</a:t>
            </a:r>
          </a:p>
          <a:p>
            <a:r>
              <a:rPr lang="en-US" dirty="0"/>
              <a:t>1.33 × 1014 vg/kg of body weight (or 10 mL/kg body weight) for patients weighing less than 70 kg </a:t>
            </a:r>
          </a:p>
          <a:p>
            <a:r>
              <a:rPr lang="en-US" dirty="0"/>
              <a:t>9.31 × 1015 vg total fixed dose for patients weighing ≥70 kg</a:t>
            </a:r>
          </a:p>
        </p:txBody>
      </p:sp>
      <p:sp>
        <p:nvSpPr>
          <p:cNvPr id="4" name="Title 3">
            <a:extLst>
              <a:ext uri="{FF2B5EF4-FFF2-40B4-BE49-F238E27FC236}">
                <a16:creationId xmlns:a16="http://schemas.microsoft.com/office/drawing/2014/main" id="{7139B81D-04A3-6410-95BA-3E9518C42C5C}"/>
              </a:ext>
            </a:extLst>
          </p:cNvPr>
          <p:cNvSpPr>
            <a:spLocks noGrp="1"/>
          </p:cNvSpPr>
          <p:nvPr>
            <p:ph type="title"/>
          </p:nvPr>
        </p:nvSpPr>
        <p:spPr/>
        <p:txBody>
          <a:bodyPr>
            <a:noAutofit/>
          </a:bodyPr>
          <a:lstStyle/>
          <a:p>
            <a:r>
              <a:rPr lang="en-US" sz="7200" dirty="0">
                <a:effectLst/>
                <a:ea typeface="Calibri" panose="020F0502020204030204" pitchFamily="34" charset="0"/>
              </a:rPr>
              <a:t>FDA approva</a:t>
            </a:r>
            <a:r>
              <a:rPr lang="en-US" sz="7200" dirty="0">
                <a:ea typeface="Calibri" panose="020F0502020204030204" pitchFamily="34" charset="0"/>
              </a:rPr>
              <a:t>l</a:t>
            </a:r>
            <a:br>
              <a:rPr lang="en-US" sz="7200" dirty="0">
                <a:effectLst/>
                <a:ea typeface="Calibri" panose="020F0502020204030204" pitchFamily="34" charset="0"/>
              </a:rPr>
            </a:br>
            <a:endParaRPr lang="en-US" sz="7200" dirty="0"/>
          </a:p>
        </p:txBody>
      </p:sp>
      <p:pic>
        <p:nvPicPr>
          <p:cNvPr id="6" name="Graphic 5" descr="Weight Loss with solid fill">
            <a:extLst>
              <a:ext uri="{FF2B5EF4-FFF2-40B4-BE49-F238E27FC236}">
                <a16:creationId xmlns:a16="http://schemas.microsoft.com/office/drawing/2014/main" id="{3DE48CCF-36E0-1EA2-E2A7-256D1E5E77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669332" y="2502569"/>
            <a:ext cx="6298121" cy="6298121"/>
          </a:xfrm>
          <a:prstGeom prst="rect">
            <a:avLst/>
          </a:prstGeom>
        </p:spPr>
      </p:pic>
    </p:spTree>
    <p:extLst>
      <p:ext uri="{BB962C8B-B14F-4D97-AF65-F5344CB8AC3E}">
        <p14:creationId xmlns:p14="http://schemas.microsoft.com/office/powerpoint/2010/main" val="690723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15FEA62-2F96-B44F-BA27-F1F50C42295A}"/>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8107B328-CBEF-C73F-BC4B-89C9FD88AF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C20926EA-8937-C94F-1F55-3966B7920AE0}"/>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5D5A0A2E-B2DA-06B7-694A-0CB3C7845C6F}"/>
              </a:ext>
            </a:extLst>
          </p:cNvPr>
          <p:cNvPicPr>
            <a:picLocks noChangeAspect="1"/>
          </p:cNvPicPr>
          <p:nvPr/>
        </p:nvPicPr>
        <p:blipFill>
          <a:blip r:embed="rId5">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E65CC670-7FDA-0531-437E-20DF870DF56F}"/>
              </a:ext>
            </a:extLst>
          </p:cNvPr>
          <p:cNvSpPr txBox="1">
            <a:spLocks/>
          </p:cNvSpPr>
          <p:nvPr/>
        </p:nvSpPr>
        <p:spPr>
          <a:xfrm>
            <a:off x="1833563" y="6204857"/>
            <a:ext cx="22553612" cy="3368842"/>
          </a:xfrm>
          <a:prstGeom prst="rect">
            <a:avLst/>
          </a:prstGeom>
        </p:spPr>
        <p:txBody>
          <a:bodyPr vert="horz" lIns="0" tIns="0" rIns="0" bIns="0" rtlCol="0" anchor="t">
            <a:normAutofit/>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Clinical context</a:t>
            </a:r>
          </a:p>
        </p:txBody>
      </p:sp>
    </p:spTree>
    <p:extLst>
      <p:ext uri="{BB962C8B-B14F-4D97-AF65-F5344CB8AC3E}">
        <p14:creationId xmlns:p14="http://schemas.microsoft.com/office/powerpoint/2010/main" val="570345775"/>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89B56-55C1-E4D1-3AB9-F8AA1EB7069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B19A53-3918-6946-7320-B7B39A6B64CE}"/>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69B9F600-F1B6-6768-C3F3-FCDEE592BC82}"/>
              </a:ext>
            </a:extLst>
          </p:cNvPr>
          <p:cNvSpPr>
            <a:spLocks noGrp="1"/>
          </p:cNvSpPr>
          <p:nvPr>
            <p:ph idx="1"/>
          </p:nvPr>
        </p:nvSpPr>
        <p:spPr/>
        <p:txBody>
          <a:bodyPr>
            <a:normAutofit fontScale="92500"/>
          </a:bodyPr>
          <a:lstStyle/>
          <a:p>
            <a:r>
              <a:rPr lang="en-US" dirty="0" err="1"/>
              <a:t>Delandistrogene</a:t>
            </a:r>
            <a:r>
              <a:rPr lang="en-US" dirty="0"/>
              <a:t> </a:t>
            </a:r>
            <a:r>
              <a:rPr lang="en-US" dirty="0" err="1"/>
              <a:t>moxeparvovec</a:t>
            </a:r>
            <a:r>
              <a:rPr lang="en-US" dirty="0"/>
              <a:t> has been approved in individuals: </a:t>
            </a:r>
          </a:p>
          <a:p>
            <a:pPr lvl="1"/>
            <a:r>
              <a:rPr lang="en-US" dirty="0"/>
              <a:t>with a clinical and genetic diagnosis of DMD</a:t>
            </a:r>
          </a:p>
          <a:p>
            <a:pPr lvl="1"/>
            <a:r>
              <a:rPr lang="en-US" dirty="0"/>
              <a:t>excluding deletions that encompass exons 8–9</a:t>
            </a:r>
          </a:p>
          <a:p>
            <a:pPr lvl="1"/>
            <a:r>
              <a:rPr lang="en-US" dirty="0"/>
              <a:t>aged 4 years and older</a:t>
            </a:r>
          </a:p>
          <a:p>
            <a:pPr lvl="1"/>
            <a:r>
              <a:rPr lang="en-US" dirty="0"/>
              <a:t>regardless of motor function</a:t>
            </a:r>
          </a:p>
          <a:p>
            <a:r>
              <a:rPr lang="en-US" dirty="0"/>
              <a:t>Currently, exposure data are available on 134 boys who are mostly ambulatory and aged ≥4 to &lt;8 years. </a:t>
            </a:r>
          </a:p>
          <a:p>
            <a:r>
              <a:rPr lang="en-US" dirty="0"/>
              <a:t>Only 6 patients are aged 9–20 years in cohort 3 of study NCT04626674 and </a:t>
            </a:r>
            <a:r>
              <a:rPr lang="en-US" dirty="0" err="1"/>
              <a:t>nonambulatory</a:t>
            </a:r>
            <a:r>
              <a:rPr lang="en-US" dirty="0"/>
              <a:t>, with limited outcome data available in FDA documents. </a:t>
            </a:r>
          </a:p>
          <a:p>
            <a:r>
              <a:rPr lang="en-US" dirty="0"/>
              <a:t>Of the 134 boys exposed with available data, 45 involve exons 18–58, 89 involve exons 18–79, and 63 involve exons 18–44 and 46–79. </a:t>
            </a:r>
          </a:p>
        </p:txBody>
      </p:sp>
      <p:sp>
        <p:nvSpPr>
          <p:cNvPr id="4" name="Title 3">
            <a:extLst>
              <a:ext uri="{FF2B5EF4-FFF2-40B4-BE49-F238E27FC236}">
                <a16:creationId xmlns:a16="http://schemas.microsoft.com/office/drawing/2014/main" id="{5EDB9B4C-716C-076D-D1CB-18ACE9DC9729}"/>
              </a:ext>
            </a:extLst>
          </p:cNvPr>
          <p:cNvSpPr>
            <a:spLocks noGrp="1"/>
          </p:cNvSpPr>
          <p:nvPr>
            <p:ph type="title"/>
          </p:nvPr>
        </p:nvSpPr>
        <p:spPr/>
        <p:txBody>
          <a:bodyPr>
            <a:normAutofit fontScale="90000"/>
          </a:bodyPr>
          <a:lstStyle/>
          <a:p>
            <a:r>
              <a:rPr lang="en-US" sz="8000" dirty="0"/>
              <a:t>Populations for use</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692206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AA23B-0A73-EC37-EA85-62E5AF65E7A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7F8AB6-0F56-46BB-3814-47DD5F67591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3AA0ED2B-1D28-6FD1-ED8A-535006636E58}"/>
              </a:ext>
            </a:extLst>
          </p:cNvPr>
          <p:cNvSpPr>
            <a:spLocks noGrp="1"/>
          </p:cNvSpPr>
          <p:nvPr>
            <p:ph idx="1"/>
          </p:nvPr>
        </p:nvSpPr>
        <p:spPr>
          <a:xfrm>
            <a:off x="915988" y="3200400"/>
            <a:ext cx="15013824" cy="9573053"/>
          </a:xfrm>
        </p:spPr>
        <p:txBody>
          <a:bodyPr>
            <a:normAutofit/>
          </a:bodyPr>
          <a:lstStyle/>
          <a:p>
            <a:r>
              <a:rPr lang="en-US" dirty="0"/>
              <a:t>Ongoing clinical trials (NCT04626674) will contribute additional data on boys with mutations spanning exons 1–8 and 14–17 (N = 8, open label), as well as more data on use in </a:t>
            </a:r>
            <a:r>
              <a:rPr lang="en-US" dirty="0" err="1"/>
              <a:t>nonambulatory</a:t>
            </a:r>
            <a:r>
              <a:rPr lang="en-US" dirty="0"/>
              <a:t> boys (N = 128). </a:t>
            </a:r>
          </a:p>
          <a:p>
            <a:r>
              <a:rPr lang="en-US" dirty="0"/>
              <a:t>The clinical trial program will eventually have treatment exposure data on approximately 304 boys with DMD.</a:t>
            </a:r>
          </a:p>
        </p:txBody>
      </p:sp>
      <p:sp>
        <p:nvSpPr>
          <p:cNvPr id="4" name="Title 3">
            <a:extLst>
              <a:ext uri="{FF2B5EF4-FFF2-40B4-BE49-F238E27FC236}">
                <a16:creationId xmlns:a16="http://schemas.microsoft.com/office/drawing/2014/main" id="{A1ADD65C-2F15-9B90-F2CA-04C1B2D02139}"/>
              </a:ext>
            </a:extLst>
          </p:cNvPr>
          <p:cNvSpPr>
            <a:spLocks noGrp="1"/>
          </p:cNvSpPr>
          <p:nvPr>
            <p:ph type="title"/>
          </p:nvPr>
        </p:nvSpPr>
        <p:spPr/>
        <p:txBody>
          <a:bodyPr>
            <a:normAutofit fontScale="90000"/>
          </a:bodyPr>
          <a:lstStyle/>
          <a:p>
            <a:r>
              <a:rPr lang="en-US" sz="8000" dirty="0"/>
              <a:t>Populations for use</a:t>
            </a:r>
            <a:br>
              <a:rPr lang="en-US" sz="1800" dirty="0">
                <a:effectLst/>
                <a:latin typeface="Calibri" panose="020F0502020204030204" pitchFamily="34" charset="0"/>
                <a:ea typeface="Calibri" panose="020F0502020204030204" pitchFamily="34" charset="0"/>
              </a:rPr>
            </a:br>
            <a:endParaRPr lang="en-US" dirty="0"/>
          </a:p>
        </p:txBody>
      </p:sp>
      <p:pic>
        <p:nvPicPr>
          <p:cNvPr id="6" name="Graphic 5" descr="Group of men with solid fill">
            <a:extLst>
              <a:ext uri="{FF2B5EF4-FFF2-40B4-BE49-F238E27FC236}">
                <a16:creationId xmlns:a16="http://schemas.microsoft.com/office/drawing/2014/main" id="{FCA13A2B-7991-7170-7EC0-DD529E0F91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253284" y="3931117"/>
            <a:ext cx="4878388" cy="4878388"/>
          </a:xfrm>
          <a:prstGeom prst="rect">
            <a:avLst/>
          </a:prstGeom>
        </p:spPr>
      </p:pic>
    </p:spTree>
    <p:extLst>
      <p:ext uri="{BB962C8B-B14F-4D97-AF65-F5344CB8AC3E}">
        <p14:creationId xmlns:p14="http://schemas.microsoft.com/office/powerpoint/2010/main" val="2183618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EC857-A4EA-8233-BB24-B199552082B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81A11F8-F307-4850-80E1-D97C441A6AD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EA1B747C-98AC-BCDE-20E5-C9DA94C04B93}"/>
              </a:ext>
            </a:extLst>
          </p:cNvPr>
          <p:cNvSpPr>
            <a:spLocks noGrp="1"/>
          </p:cNvSpPr>
          <p:nvPr>
            <p:ph idx="1"/>
          </p:nvPr>
        </p:nvSpPr>
        <p:spPr/>
        <p:txBody>
          <a:bodyPr>
            <a:normAutofit fontScale="92500" lnSpcReduction="10000"/>
          </a:bodyPr>
          <a:lstStyle/>
          <a:p>
            <a:r>
              <a:rPr lang="en-US" dirty="0" err="1"/>
              <a:t>Delandistrogene</a:t>
            </a:r>
            <a:r>
              <a:rPr lang="en-US" dirty="0"/>
              <a:t> </a:t>
            </a:r>
            <a:r>
              <a:rPr lang="en-US" dirty="0" err="1"/>
              <a:t>moxeparvovec</a:t>
            </a:r>
            <a:r>
              <a:rPr lang="en-US" dirty="0"/>
              <a:t> has not been studied in patients with:</a:t>
            </a:r>
          </a:p>
          <a:p>
            <a:pPr lvl="1"/>
            <a:r>
              <a:rPr lang="en-US" dirty="0"/>
              <a:t>moderate-to-severe cardiomyopathy (excluding those with LVEF &lt;40%, although the lowest LVEF in trial was 48%)</a:t>
            </a:r>
          </a:p>
          <a:p>
            <a:pPr lvl="1"/>
            <a:r>
              <a:rPr lang="en-US" dirty="0"/>
              <a:t>severe pulmonary disease</a:t>
            </a:r>
          </a:p>
          <a:p>
            <a:pPr lvl="1"/>
            <a:r>
              <a:rPr lang="en-US" dirty="0"/>
              <a:t>significant neurodevelopmental impairment</a:t>
            </a:r>
          </a:p>
          <a:p>
            <a:r>
              <a:rPr lang="en-US" dirty="0"/>
              <a:t>Interviews of individuals with DMD or their caregivers have highlighted a tolerance of risk when there is a lack of other available disease-modifying therapies, advocating for a patient-centered risk-benefit assessment.</a:t>
            </a:r>
            <a:r>
              <a:rPr lang="en-US" baseline="30000" dirty="0"/>
              <a:t>17</a:t>
            </a:r>
            <a:r>
              <a:rPr lang="en-US" dirty="0"/>
              <a:t> </a:t>
            </a:r>
          </a:p>
          <a:p>
            <a:r>
              <a:rPr lang="en-US" dirty="0"/>
              <a:t>Functional motor outcomes, quality of life, pulmonary function, and cardiac function are the key outcomes highlighted of value to patients and their families, including maintenance of stability across these outcomes.</a:t>
            </a:r>
            <a:r>
              <a:rPr lang="en-US" baseline="30000" dirty="0"/>
              <a:t>18,19</a:t>
            </a:r>
          </a:p>
        </p:txBody>
      </p:sp>
      <p:sp>
        <p:nvSpPr>
          <p:cNvPr id="4" name="Title 3">
            <a:extLst>
              <a:ext uri="{FF2B5EF4-FFF2-40B4-BE49-F238E27FC236}">
                <a16:creationId xmlns:a16="http://schemas.microsoft.com/office/drawing/2014/main" id="{5D6D7E47-1E2F-DB3F-76A8-27E0154DE0C6}"/>
              </a:ext>
            </a:extLst>
          </p:cNvPr>
          <p:cNvSpPr>
            <a:spLocks noGrp="1"/>
          </p:cNvSpPr>
          <p:nvPr>
            <p:ph type="title"/>
          </p:nvPr>
        </p:nvSpPr>
        <p:spPr/>
        <p:txBody>
          <a:bodyPr>
            <a:normAutofit fontScale="90000"/>
          </a:bodyPr>
          <a:lstStyle/>
          <a:p>
            <a:r>
              <a:rPr lang="en-US" sz="8000" dirty="0"/>
              <a:t>Populations for use</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1702206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A3E74-CC31-FB1E-2094-A48E69188B9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88315E0-FD94-B909-AA38-FA7A52A6CD95}"/>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EC5F4168-A616-0706-9D2E-E3233533E11D}"/>
              </a:ext>
            </a:extLst>
          </p:cNvPr>
          <p:cNvSpPr>
            <a:spLocks noGrp="1"/>
          </p:cNvSpPr>
          <p:nvPr>
            <p:ph idx="1"/>
          </p:nvPr>
        </p:nvSpPr>
        <p:spPr/>
        <p:txBody>
          <a:bodyPr>
            <a:normAutofit fontScale="92500" lnSpcReduction="20000"/>
          </a:bodyPr>
          <a:lstStyle/>
          <a:p>
            <a:r>
              <a:rPr lang="en-US" dirty="0"/>
              <a:t>The phase 3 trial NCT05096221 (EMBARK) of </a:t>
            </a:r>
            <a:r>
              <a:rPr lang="en-US" dirty="0" err="1"/>
              <a:t>delandistrogene</a:t>
            </a:r>
            <a:r>
              <a:rPr lang="en-US" dirty="0"/>
              <a:t> </a:t>
            </a:r>
            <a:r>
              <a:rPr lang="en-US" dirty="0" err="1"/>
              <a:t>moxeparvovec</a:t>
            </a:r>
            <a:r>
              <a:rPr lang="en-US" dirty="0"/>
              <a:t> failed to demonstrate a statistically and clinically important difference between groups on the primary end point of motor improvement on the NSAA. </a:t>
            </a:r>
          </a:p>
          <a:p>
            <a:r>
              <a:rPr lang="en-US" dirty="0"/>
              <a:t>Small numerical improvements in several secondary motor outcomes did not meet statistical significance from their hierarchical analysis plan. </a:t>
            </a:r>
          </a:p>
          <a:p>
            <a:r>
              <a:rPr lang="en-US" dirty="0"/>
              <a:t>Some of these functional motor outcomes, such as the TTR and 10MWR test, overlap with elements of the NSAA, highlighting potential limitations of the NSAA in capturing smaller differences between groups as an ordinal scale. </a:t>
            </a:r>
          </a:p>
          <a:p>
            <a:r>
              <a:rPr lang="en-US" dirty="0"/>
              <a:t>To reduce the chance of random errors caused by multiple comparisons, secondary outcomes need specific statistical considerations.</a:t>
            </a:r>
            <a:endParaRPr lang="en-US" baseline="30000" dirty="0"/>
          </a:p>
        </p:txBody>
      </p:sp>
      <p:sp>
        <p:nvSpPr>
          <p:cNvPr id="4" name="Title 3">
            <a:extLst>
              <a:ext uri="{FF2B5EF4-FFF2-40B4-BE49-F238E27FC236}">
                <a16:creationId xmlns:a16="http://schemas.microsoft.com/office/drawing/2014/main" id="{D273A817-CC24-6E8E-4FC4-EE932C59E023}"/>
              </a:ext>
            </a:extLst>
          </p:cNvPr>
          <p:cNvSpPr>
            <a:spLocks noGrp="1"/>
          </p:cNvSpPr>
          <p:nvPr>
            <p:ph type="title"/>
          </p:nvPr>
        </p:nvSpPr>
        <p:spPr/>
        <p:txBody>
          <a:bodyPr>
            <a:noAutofit/>
          </a:bodyPr>
          <a:lstStyle/>
          <a:p>
            <a:r>
              <a:rPr lang="en-US" sz="7200" dirty="0">
                <a:effectLst/>
                <a:ea typeface="Calibri" panose="020F0502020204030204" pitchFamily="34" charset="0"/>
              </a:rPr>
              <a:t>Measuring improvement in motor </a:t>
            </a:r>
            <a:r>
              <a:rPr lang="en-US" sz="7200" dirty="0">
                <a:ea typeface="Calibri" panose="020F0502020204030204" pitchFamily="34" charset="0"/>
              </a:rPr>
              <a:t>f</a:t>
            </a:r>
            <a:r>
              <a:rPr lang="en-US" sz="7200" dirty="0">
                <a:effectLst/>
                <a:ea typeface="Calibri" panose="020F0502020204030204" pitchFamily="34" charset="0"/>
              </a:rPr>
              <a:t>unction</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3801979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EADB2-FA49-2282-1F95-157EBFC6522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6CD850-CBF1-28E7-8B8B-52975D3ABE60}"/>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5DC80181-ABF0-3B18-8730-5633381BA84A}"/>
              </a:ext>
            </a:extLst>
          </p:cNvPr>
          <p:cNvSpPr>
            <a:spLocks noGrp="1"/>
          </p:cNvSpPr>
          <p:nvPr>
            <p:ph idx="1"/>
          </p:nvPr>
        </p:nvSpPr>
        <p:spPr/>
        <p:txBody>
          <a:bodyPr>
            <a:normAutofit fontScale="92500" lnSpcReduction="20000"/>
          </a:bodyPr>
          <a:lstStyle/>
          <a:p>
            <a:r>
              <a:rPr lang="en-US" dirty="0"/>
              <a:t>Measuring the clinical benefit in treated patients and understanding how it is statistically and clinically different from placebo-treated patients having received a similar dose of glucocorticoid is key. </a:t>
            </a:r>
          </a:p>
          <a:p>
            <a:r>
              <a:rPr lang="en-US" dirty="0"/>
              <a:t>The corticosteroid dose and duration exposure while receiving </a:t>
            </a:r>
            <a:r>
              <a:rPr lang="en-US" dirty="0" err="1"/>
              <a:t>delandistrogene</a:t>
            </a:r>
            <a:r>
              <a:rPr lang="en-US" dirty="0"/>
              <a:t> </a:t>
            </a:r>
            <a:r>
              <a:rPr lang="en-US" dirty="0" err="1"/>
              <a:t>moxeparvovec</a:t>
            </a:r>
            <a:r>
              <a:rPr lang="en-US" dirty="0"/>
              <a:t> represents an important confounding variable when interpreting the efficacy data. </a:t>
            </a:r>
          </a:p>
          <a:p>
            <a:r>
              <a:rPr lang="en-US" dirty="0"/>
              <a:t>Administration of gene therapy requires co-administration of higher dose corticosteroids to lower the immune system response.</a:t>
            </a:r>
            <a:r>
              <a:rPr lang="en-US" baseline="30000" dirty="0"/>
              <a:t>20,21</a:t>
            </a:r>
            <a:r>
              <a:rPr lang="en-US" dirty="0"/>
              <a:t> Corticosteroids have been shown to improve strength, timed motor function, and pulmonary and cardiac function; delay progression of scoliosis; and improve survival in DMD.</a:t>
            </a:r>
            <a:r>
              <a:rPr lang="en-US" baseline="30000" dirty="0"/>
              <a:t>1</a:t>
            </a:r>
            <a:r>
              <a:rPr lang="en-US" dirty="0"/>
              <a:t> </a:t>
            </a:r>
          </a:p>
          <a:p>
            <a:r>
              <a:rPr lang="en-US" dirty="0"/>
              <a:t>From the available evidence, studies using an external control group did not account for differences in dose and duration exposure to this important confounder.</a:t>
            </a:r>
            <a:endParaRPr lang="en-US" baseline="30000" dirty="0"/>
          </a:p>
        </p:txBody>
      </p:sp>
      <p:sp>
        <p:nvSpPr>
          <p:cNvPr id="4" name="Title 3">
            <a:extLst>
              <a:ext uri="{FF2B5EF4-FFF2-40B4-BE49-F238E27FC236}">
                <a16:creationId xmlns:a16="http://schemas.microsoft.com/office/drawing/2014/main" id="{88A8199E-36D0-2BAB-356F-E4EBB910B11C}"/>
              </a:ext>
            </a:extLst>
          </p:cNvPr>
          <p:cNvSpPr>
            <a:spLocks noGrp="1"/>
          </p:cNvSpPr>
          <p:nvPr>
            <p:ph type="title"/>
          </p:nvPr>
        </p:nvSpPr>
        <p:spPr/>
        <p:txBody>
          <a:bodyPr>
            <a:noAutofit/>
          </a:bodyPr>
          <a:lstStyle/>
          <a:p>
            <a:r>
              <a:rPr lang="en-US" sz="7200" dirty="0">
                <a:effectLst/>
                <a:ea typeface="Calibri" panose="020F0502020204030204" pitchFamily="34" charset="0"/>
              </a:rPr>
              <a:t>Measuring improvement in motor </a:t>
            </a:r>
            <a:r>
              <a:rPr lang="en-US" sz="7200" dirty="0">
                <a:ea typeface="Calibri" panose="020F0502020204030204" pitchFamily="34" charset="0"/>
              </a:rPr>
              <a:t>f</a:t>
            </a:r>
            <a:r>
              <a:rPr lang="en-US" sz="7200" dirty="0">
                <a:effectLst/>
                <a:ea typeface="Calibri" panose="020F0502020204030204" pitchFamily="34" charset="0"/>
              </a:rPr>
              <a:t>unction</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3782859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B9433-AF35-9CB4-8152-6C5EED5E774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7437882-04F5-0EDF-8FD3-3C115F2C2657}"/>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C014F715-1487-9691-92A0-3A3AA5C2758C}"/>
              </a:ext>
            </a:extLst>
          </p:cNvPr>
          <p:cNvSpPr>
            <a:spLocks noGrp="1"/>
          </p:cNvSpPr>
          <p:nvPr>
            <p:ph idx="1"/>
          </p:nvPr>
        </p:nvSpPr>
        <p:spPr/>
        <p:txBody>
          <a:bodyPr>
            <a:normAutofit/>
          </a:bodyPr>
          <a:lstStyle/>
          <a:p>
            <a:r>
              <a:rPr lang="en-US" dirty="0"/>
              <a:t>The primary biomarker investigated in the development of </a:t>
            </a:r>
            <a:r>
              <a:rPr lang="en-US" dirty="0" err="1"/>
              <a:t>delandistrogene</a:t>
            </a:r>
            <a:r>
              <a:rPr lang="en-US" dirty="0"/>
              <a:t> </a:t>
            </a:r>
            <a:r>
              <a:rPr lang="en-US" dirty="0" err="1"/>
              <a:t>moxeparvovec</a:t>
            </a:r>
            <a:r>
              <a:rPr lang="en-US" dirty="0"/>
              <a:t> was </a:t>
            </a:r>
            <a:r>
              <a:rPr lang="en-US" dirty="0" err="1"/>
              <a:t>microdystrophin</a:t>
            </a:r>
            <a:r>
              <a:rPr lang="en-US" dirty="0"/>
              <a:t> levels. </a:t>
            </a:r>
          </a:p>
          <a:p>
            <a:r>
              <a:rPr lang="en-US" dirty="0" err="1"/>
              <a:t>Microdystrophin</a:t>
            </a:r>
            <a:r>
              <a:rPr lang="en-US" dirty="0"/>
              <a:t> levels were calculated by the Western blot on protein extracts from muscle biopsies taken before treatment and 12 weeks after treatment (parts 1 and 2 of the phase 2 trial, SRP9001-102, NCT03769116). </a:t>
            </a:r>
          </a:p>
          <a:p>
            <a:r>
              <a:rPr lang="en-US" dirty="0"/>
              <a:t>They were normalized and then compared with the amount of full-length dystrophin measured in biopsies from healthy male controls. Using this approach, levels of 23.82% vs 0.14% in the placebo group (part 1) and 39.8% (part 2) were achieved. </a:t>
            </a:r>
          </a:p>
        </p:txBody>
      </p:sp>
      <p:sp>
        <p:nvSpPr>
          <p:cNvPr id="4" name="Title 3">
            <a:extLst>
              <a:ext uri="{FF2B5EF4-FFF2-40B4-BE49-F238E27FC236}">
                <a16:creationId xmlns:a16="http://schemas.microsoft.com/office/drawing/2014/main" id="{03EEFB76-5999-A40F-24BF-0526BA751A38}"/>
              </a:ext>
            </a:extLst>
          </p:cNvPr>
          <p:cNvSpPr>
            <a:spLocks noGrp="1"/>
          </p:cNvSpPr>
          <p:nvPr>
            <p:ph type="title"/>
          </p:nvPr>
        </p:nvSpPr>
        <p:spPr/>
        <p:txBody>
          <a:bodyPr>
            <a:noAutofit/>
          </a:bodyPr>
          <a:lstStyle/>
          <a:p>
            <a:r>
              <a:rPr lang="en-US" sz="7200" dirty="0">
                <a:effectLst/>
                <a:ea typeface="Calibri" panose="020F0502020204030204" pitchFamily="34" charset="0"/>
              </a:rPr>
              <a:t>Biomarkers of efficacy</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20064804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BD452-E89C-9BAE-EBB8-A372BD7E5FB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E7FFD26-EE05-0042-3C3C-81F4F2D65541}"/>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8FF995F6-9092-7683-0A9C-BECD75A6DE1B}"/>
              </a:ext>
            </a:extLst>
          </p:cNvPr>
          <p:cNvSpPr>
            <a:spLocks noGrp="1"/>
          </p:cNvSpPr>
          <p:nvPr>
            <p:ph idx="1"/>
          </p:nvPr>
        </p:nvSpPr>
        <p:spPr/>
        <p:txBody>
          <a:bodyPr>
            <a:normAutofit/>
          </a:bodyPr>
          <a:lstStyle/>
          <a:p>
            <a:r>
              <a:rPr lang="en-US" dirty="0"/>
              <a:t>These values were significant compared with baseline (where no </a:t>
            </a:r>
            <a:r>
              <a:rPr lang="en-US" dirty="0" err="1"/>
              <a:t>microdystrophin</a:t>
            </a:r>
            <a:r>
              <a:rPr lang="en-US" dirty="0"/>
              <a:t> was observed, as expected) and in the range where clinical benefit was inferred. </a:t>
            </a:r>
          </a:p>
          <a:p>
            <a:r>
              <a:rPr lang="en-US" dirty="0"/>
              <a:t>It is this latter inference that formed part of the basis of the original accelerated approval granted to </a:t>
            </a:r>
            <a:r>
              <a:rPr lang="en-US" dirty="0" err="1"/>
              <a:t>delandistrogene</a:t>
            </a:r>
            <a:r>
              <a:rPr lang="en-US" dirty="0"/>
              <a:t> </a:t>
            </a:r>
            <a:r>
              <a:rPr lang="en-US" dirty="0" err="1"/>
              <a:t>moxeparvovec</a:t>
            </a:r>
            <a:r>
              <a:rPr lang="en-US" dirty="0"/>
              <a:t>. </a:t>
            </a:r>
          </a:p>
          <a:p>
            <a:r>
              <a:rPr lang="en-US" dirty="0"/>
              <a:t>Of note, </a:t>
            </a:r>
            <a:r>
              <a:rPr lang="en-US" dirty="0" err="1"/>
              <a:t>microdystrophin</a:t>
            </a:r>
            <a:r>
              <a:rPr lang="en-US" dirty="0"/>
              <a:t> levels were further measured in patients from part 1 at 60 months after dosing and an average level of 19.10% was identified compared with baseline expression.</a:t>
            </a:r>
            <a:r>
              <a:rPr lang="en-US" baseline="30000" dirty="0"/>
              <a:t>9</a:t>
            </a:r>
          </a:p>
        </p:txBody>
      </p:sp>
      <p:sp>
        <p:nvSpPr>
          <p:cNvPr id="4" name="Title 3">
            <a:extLst>
              <a:ext uri="{FF2B5EF4-FFF2-40B4-BE49-F238E27FC236}">
                <a16:creationId xmlns:a16="http://schemas.microsoft.com/office/drawing/2014/main" id="{054D6BFE-A809-A80B-F3A9-B71485C0FC3D}"/>
              </a:ext>
            </a:extLst>
          </p:cNvPr>
          <p:cNvSpPr>
            <a:spLocks noGrp="1"/>
          </p:cNvSpPr>
          <p:nvPr>
            <p:ph type="title"/>
          </p:nvPr>
        </p:nvSpPr>
        <p:spPr/>
        <p:txBody>
          <a:bodyPr>
            <a:noAutofit/>
          </a:bodyPr>
          <a:lstStyle/>
          <a:p>
            <a:r>
              <a:rPr lang="en-US" sz="7200" dirty="0">
                <a:effectLst/>
                <a:ea typeface="Calibri" panose="020F0502020204030204" pitchFamily="34" charset="0"/>
              </a:rPr>
              <a:t>Biomarkers of efficacy</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675965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5D2BB-DF2F-47C2-F5EC-5AD73E39597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6A1E4ED-4FA5-6110-209C-C176F6AD7420}"/>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2931F3CD-EFBE-C846-8647-0B3E7EE49A9F}"/>
              </a:ext>
            </a:extLst>
          </p:cNvPr>
          <p:cNvSpPr>
            <a:spLocks noGrp="1"/>
          </p:cNvSpPr>
          <p:nvPr>
            <p:ph idx="1"/>
          </p:nvPr>
        </p:nvSpPr>
        <p:spPr>
          <a:xfrm>
            <a:off x="915987" y="3200400"/>
            <a:ext cx="22553612" cy="9573053"/>
          </a:xfrm>
        </p:spPr>
        <p:txBody>
          <a:bodyPr>
            <a:normAutofit/>
          </a:bodyPr>
          <a:lstStyle/>
          <a:p>
            <a:r>
              <a:rPr lang="en-US" dirty="0"/>
              <a:t>The assertion that meaningful levels of </a:t>
            </a:r>
            <a:r>
              <a:rPr lang="en-US" dirty="0" err="1"/>
              <a:t>microdystrophin</a:t>
            </a:r>
            <a:r>
              <a:rPr lang="en-US" dirty="0"/>
              <a:t> confer clinical benefit is supported by preclinical data, by the anticipated functional replacement associated with the rationally designed miniaturized dystrophin, and by patient data (where large in-frame deletions that retain the domains found in </a:t>
            </a:r>
            <a:r>
              <a:rPr lang="en-US" dirty="0" err="1"/>
              <a:t>microdystrophin</a:t>
            </a:r>
            <a:r>
              <a:rPr lang="en-US" dirty="0"/>
              <a:t> are associated with mild clinical phenotypes).</a:t>
            </a:r>
            <a:r>
              <a:rPr lang="en-US" baseline="30000" dirty="0"/>
              <a:t>22</a:t>
            </a:r>
            <a:r>
              <a:rPr lang="en-US" dirty="0"/>
              <a:t> </a:t>
            </a:r>
          </a:p>
          <a:p>
            <a:r>
              <a:rPr lang="en-US" dirty="0"/>
              <a:t>Similar assumptions motivated the accelerated approvals of other dystrophin-modulating therapies (i.e., exon-skipping ASOs), and overall </a:t>
            </a:r>
            <a:r>
              <a:rPr lang="en-US" dirty="0" err="1"/>
              <a:t>microdystrophin</a:t>
            </a:r>
            <a:r>
              <a:rPr lang="en-US" dirty="0"/>
              <a:t> levels fulfill the FDA criteria for biomarker-based accelerated approval.</a:t>
            </a:r>
            <a:endParaRPr lang="en-US" baseline="30000" dirty="0"/>
          </a:p>
        </p:txBody>
      </p:sp>
      <p:sp>
        <p:nvSpPr>
          <p:cNvPr id="4" name="Title 3">
            <a:extLst>
              <a:ext uri="{FF2B5EF4-FFF2-40B4-BE49-F238E27FC236}">
                <a16:creationId xmlns:a16="http://schemas.microsoft.com/office/drawing/2014/main" id="{D4DA0B4C-8370-83A7-A86E-E6EF456A95B6}"/>
              </a:ext>
            </a:extLst>
          </p:cNvPr>
          <p:cNvSpPr>
            <a:spLocks noGrp="1"/>
          </p:cNvSpPr>
          <p:nvPr>
            <p:ph type="title"/>
          </p:nvPr>
        </p:nvSpPr>
        <p:spPr/>
        <p:txBody>
          <a:bodyPr>
            <a:noAutofit/>
          </a:bodyPr>
          <a:lstStyle/>
          <a:p>
            <a:r>
              <a:rPr lang="en-US" sz="7200" dirty="0">
                <a:effectLst/>
                <a:ea typeface="Calibri" panose="020F0502020204030204" pitchFamily="34" charset="0"/>
              </a:rPr>
              <a:t>Biomarkers of efficacy</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30216891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0B37C-F33B-D76C-3FEE-A754775ADDE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7DCE4E7-7594-FEEF-A56B-FE534EE9353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E51689F5-1789-44B1-78C7-8DA0E6171F37}"/>
              </a:ext>
            </a:extLst>
          </p:cNvPr>
          <p:cNvSpPr>
            <a:spLocks noGrp="1"/>
          </p:cNvSpPr>
          <p:nvPr>
            <p:ph idx="1"/>
          </p:nvPr>
        </p:nvSpPr>
        <p:spPr/>
        <p:txBody>
          <a:bodyPr>
            <a:normAutofit fontScale="92500" lnSpcReduction="10000"/>
          </a:bodyPr>
          <a:lstStyle/>
          <a:p>
            <a:r>
              <a:rPr lang="en-US" dirty="0"/>
              <a:t>Assessment of </a:t>
            </a:r>
            <a:r>
              <a:rPr lang="en-US" dirty="0" err="1"/>
              <a:t>microdystrophin</a:t>
            </a:r>
            <a:r>
              <a:rPr lang="en-US" dirty="0"/>
              <a:t> levels is not accessible outside a clinical trial context and is not expected to have a role in the clinical use of </a:t>
            </a:r>
            <a:r>
              <a:rPr lang="en-US" dirty="0" err="1"/>
              <a:t>delandistrogene</a:t>
            </a:r>
            <a:r>
              <a:rPr lang="en-US" dirty="0"/>
              <a:t> </a:t>
            </a:r>
            <a:r>
              <a:rPr lang="en-US" dirty="0" err="1"/>
              <a:t>moxeparvovec</a:t>
            </a:r>
            <a:r>
              <a:rPr lang="en-US" dirty="0"/>
              <a:t>. </a:t>
            </a:r>
          </a:p>
          <a:p>
            <a:r>
              <a:rPr lang="en-US" dirty="0"/>
              <a:t>There are important caveats in the interpretation of the existing </a:t>
            </a:r>
            <a:r>
              <a:rPr lang="en-US" dirty="0" err="1"/>
              <a:t>microdystrophin</a:t>
            </a:r>
            <a:r>
              <a:rPr lang="en-US" dirty="0"/>
              <a:t> data: </a:t>
            </a:r>
          </a:p>
          <a:p>
            <a:pPr lvl="1"/>
            <a:r>
              <a:rPr lang="en-US" dirty="0"/>
              <a:t>It is not known whether levels of </a:t>
            </a:r>
            <a:r>
              <a:rPr lang="en-US" dirty="0" err="1"/>
              <a:t>microdystrophin</a:t>
            </a:r>
            <a:r>
              <a:rPr lang="en-US" dirty="0"/>
              <a:t> correlate with levels of full-length “normal” dystrophin on a 1:1 basis. Therefore, the clinical significance of the amount of </a:t>
            </a:r>
            <a:r>
              <a:rPr lang="en-US" dirty="0" err="1"/>
              <a:t>microdystrophin</a:t>
            </a:r>
            <a:r>
              <a:rPr lang="en-US" dirty="0"/>
              <a:t> seen in patient biopsies is unclear. </a:t>
            </a:r>
          </a:p>
          <a:p>
            <a:pPr lvl="1"/>
            <a:r>
              <a:rPr lang="en-US" dirty="0"/>
              <a:t>Second, the FDA-accelerated approval was based on the assumption that </a:t>
            </a:r>
            <a:r>
              <a:rPr lang="en-US" dirty="0" err="1"/>
              <a:t>microdystrophin</a:t>
            </a:r>
            <a:r>
              <a:rPr lang="en-US" dirty="0"/>
              <a:t> levels correlate with clinical benefit. </a:t>
            </a:r>
          </a:p>
          <a:p>
            <a:pPr lvl="1"/>
            <a:r>
              <a:rPr lang="en-US" dirty="0"/>
              <a:t>In the phase 2 trial, this was supported by the finding of change in NSAA scores in treated 4–5-year-olds. However, in the larger placebo-controlled study (EMBARK), there was no difference in NSAA scores at 1 year between groups. Therefore, it is not clear how to interpret the correlation with </a:t>
            </a:r>
            <a:r>
              <a:rPr lang="en-US" dirty="0" err="1"/>
              <a:t>microdystrophin</a:t>
            </a:r>
            <a:r>
              <a:rPr lang="en-US" dirty="0"/>
              <a:t> seen in the phase 2 trial.</a:t>
            </a:r>
            <a:endParaRPr lang="en-US" baseline="30000" dirty="0"/>
          </a:p>
        </p:txBody>
      </p:sp>
      <p:sp>
        <p:nvSpPr>
          <p:cNvPr id="4" name="Title 3">
            <a:extLst>
              <a:ext uri="{FF2B5EF4-FFF2-40B4-BE49-F238E27FC236}">
                <a16:creationId xmlns:a16="http://schemas.microsoft.com/office/drawing/2014/main" id="{5D32C506-E6FC-8835-17CF-30F5FA02B7C3}"/>
              </a:ext>
            </a:extLst>
          </p:cNvPr>
          <p:cNvSpPr>
            <a:spLocks noGrp="1"/>
          </p:cNvSpPr>
          <p:nvPr>
            <p:ph type="title"/>
          </p:nvPr>
        </p:nvSpPr>
        <p:spPr/>
        <p:txBody>
          <a:bodyPr>
            <a:noAutofit/>
          </a:bodyPr>
          <a:lstStyle/>
          <a:p>
            <a:r>
              <a:rPr lang="en-US" sz="7200" dirty="0">
                <a:effectLst/>
                <a:ea typeface="Calibri" panose="020F0502020204030204" pitchFamily="34" charset="0"/>
              </a:rPr>
              <a:t>Biomarkers of efficacy</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413753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B44D3-3F0F-8816-33D4-FB5D3E0743D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124327-2A7A-0D87-EACB-983201809335}"/>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664C844A-8BA3-8EAF-FB57-DA4191052924}"/>
              </a:ext>
            </a:extLst>
          </p:cNvPr>
          <p:cNvSpPr>
            <a:spLocks noGrp="1"/>
          </p:cNvSpPr>
          <p:nvPr>
            <p:ph idx="1"/>
          </p:nvPr>
        </p:nvSpPr>
        <p:spPr/>
        <p:txBody>
          <a:bodyPr>
            <a:normAutofit lnSpcReduction="10000"/>
          </a:bodyPr>
          <a:lstStyle/>
          <a:p>
            <a:r>
              <a:rPr lang="en-US" dirty="0"/>
              <a:t>Of note, the phase 3 trial reports on a second biomarker, serum creatine phosphokinase (CPK) levels. </a:t>
            </a:r>
          </a:p>
          <a:p>
            <a:r>
              <a:rPr lang="en-US" dirty="0"/>
              <a:t>Serum CPK is elevated in all ambulant patients with DMD and is known to be extremely variable, both between patients and within patients, based on activity, time of day, age, corticosteroid exposure, and other factors. </a:t>
            </a:r>
          </a:p>
          <a:p>
            <a:r>
              <a:rPr lang="en-US" dirty="0"/>
              <a:t>Although CPK levels on aggregate were lower in treated patients compared with baseline, this in isolation needs to be interpreted with caution as support of therapeutic effect. </a:t>
            </a:r>
          </a:p>
          <a:p>
            <a:r>
              <a:rPr lang="en-US" dirty="0"/>
              <a:t>CPK levels are not anticipated to have utility in the evaluation and monitoring of patients who receive </a:t>
            </a:r>
            <a:r>
              <a:rPr lang="en-US" dirty="0" err="1"/>
              <a:t>delandistrogene</a:t>
            </a:r>
            <a:r>
              <a:rPr lang="en-US" dirty="0"/>
              <a:t> moxeparvovec.</a:t>
            </a:r>
            <a:r>
              <a:rPr lang="en-US" baseline="30000" dirty="0"/>
              <a:t>23</a:t>
            </a:r>
          </a:p>
        </p:txBody>
      </p:sp>
      <p:sp>
        <p:nvSpPr>
          <p:cNvPr id="4" name="Title 3">
            <a:extLst>
              <a:ext uri="{FF2B5EF4-FFF2-40B4-BE49-F238E27FC236}">
                <a16:creationId xmlns:a16="http://schemas.microsoft.com/office/drawing/2014/main" id="{C93B79D0-71FF-912F-8D18-53ABE4FBC47A}"/>
              </a:ext>
            </a:extLst>
          </p:cNvPr>
          <p:cNvSpPr>
            <a:spLocks noGrp="1"/>
          </p:cNvSpPr>
          <p:nvPr>
            <p:ph type="title"/>
          </p:nvPr>
        </p:nvSpPr>
        <p:spPr/>
        <p:txBody>
          <a:bodyPr>
            <a:noAutofit/>
          </a:bodyPr>
          <a:lstStyle/>
          <a:p>
            <a:r>
              <a:rPr lang="en-US" sz="7200" dirty="0">
                <a:effectLst/>
                <a:ea typeface="Calibri" panose="020F0502020204030204" pitchFamily="34" charset="0"/>
              </a:rPr>
              <a:t>Biomarkers of efficacy</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4625418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CA057-CD90-44C3-9796-234AEAB9985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5480198-E86F-9D2F-C9C4-EB6492ED22A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8BB9B289-9343-79B2-690F-FEA4718809AC}"/>
              </a:ext>
            </a:extLst>
          </p:cNvPr>
          <p:cNvSpPr>
            <a:spLocks noGrp="1"/>
          </p:cNvSpPr>
          <p:nvPr>
            <p:ph idx="1"/>
          </p:nvPr>
        </p:nvSpPr>
        <p:spPr/>
        <p:txBody>
          <a:bodyPr>
            <a:normAutofit fontScale="92500" lnSpcReduction="20000"/>
          </a:bodyPr>
          <a:lstStyle/>
          <a:p>
            <a:r>
              <a:rPr lang="en-US" dirty="0"/>
              <a:t>Preparation and foresight are necessary to safely deliver gene transfer products, including substantial investment in human and physical infrastructure. </a:t>
            </a:r>
          </a:p>
          <a:p>
            <a:r>
              <a:rPr lang="en-US" dirty="0"/>
              <a:t>Before dosing, the location where the agent will be infused should be identified. Genetic diagnosis must be confirmed, as patients with any deletion of exons 8 and 9 are excluded from treatment. </a:t>
            </a:r>
          </a:p>
          <a:p>
            <a:r>
              <a:rPr lang="en-US" dirty="0"/>
              <a:t>Patients should have antibody testing (to exclude existing immunity against AAV) performed before delivering the agent, with antibodies to rAAVrh74 being ≤1:400 before treatment. </a:t>
            </a:r>
          </a:p>
          <a:p>
            <a:r>
              <a:rPr lang="en-US" dirty="0"/>
              <a:t>Acquisition of the agent and delivery to the dosing location may take several weeks after previous authorization is obtained. </a:t>
            </a:r>
          </a:p>
          <a:p>
            <a:r>
              <a:rPr lang="en-US" dirty="0"/>
              <a:t>Arrangements must be made with the pharmacy to receive, store, and schedule adequate time to prepare the agent on the day of dosing before scheduling the patient for dosing.</a:t>
            </a:r>
            <a:endParaRPr lang="en-US" baseline="30000" dirty="0"/>
          </a:p>
        </p:txBody>
      </p:sp>
      <p:sp>
        <p:nvSpPr>
          <p:cNvPr id="4" name="Title 3">
            <a:extLst>
              <a:ext uri="{FF2B5EF4-FFF2-40B4-BE49-F238E27FC236}">
                <a16:creationId xmlns:a16="http://schemas.microsoft.com/office/drawing/2014/main" id="{4BEB9B68-4247-8046-274B-D8D8A6CFDBAE}"/>
              </a:ext>
            </a:extLst>
          </p:cNvPr>
          <p:cNvSpPr>
            <a:spLocks noGrp="1"/>
          </p:cNvSpPr>
          <p:nvPr>
            <p:ph type="title"/>
          </p:nvPr>
        </p:nvSpPr>
        <p:spPr/>
        <p:txBody>
          <a:bodyPr>
            <a:noAutofit/>
          </a:bodyPr>
          <a:lstStyle/>
          <a:p>
            <a:r>
              <a:rPr lang="en-US" sz="7200" dirty="0">
                <a:effectLst/>
                <a:ea typeface="Calibri" panose="020F0502020204030204" pitchFamily="34" charset="0"/>
              </a:rPr>
              <a:t>Safety monitoring and infrastructure for use</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3974515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4055E-C293-599A-8E7C-ADA167DB243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6538544-BD5D-C188-0EA3-54C590D76E1E}"/>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6A723EB-9BBB-6FB9-A24C-E578D9283AAD}"/>
              </a:ext>
            </a:extLst>
          </p:cNvPr>
          <p:cNvSpPr>
            <a:spLocks noGrp="1"/>
          </p:cNvSpPr>
          <p:nvPr>
            <p:ph idx="1"/>
          </p:nvPr>
        </p:nvSpPr>
        <p:spPr>
          <a:xfrm>
            <a:off x="915988" y="3200400"/>
            <a:ext cx="16048538" cy="9573053"/>
          </a:xfrm>
        </p:spPr>
        <p:txBody>
          <a:bodyPr>
            <a:normAutofit fontScale="85000" lnSpcReduction="10000"/>
          </a:bodyPr>
          <a:lstStyle/>
          <a:p>
            <a:r>
              <a:rPr lang="en-US" dirty="0"/>
              <a:t>Acute hypersensitivity infusion reaction and anaphylaxis during or up to several hours after administration of </a:t>
            </a:r>
            <a:r>
              <a:rPr lang="en-US" dirty="0" err="1"/>
              <a:t>delandistrogene</a:t>
            </a:r>
            <a:r>
              <a:rPr lang="en-US" dirty="0"/>
              <a:t> </a:t>
            </a:r>
            <a:r>
              <a:rPr lang="en-US" dirty="0" err="1"/>
              <a:t>moxeparvovec</a:t>
            </a:r>
            <a:r>
              <a:rPr lang="en-US" dirty="0"/>
              <a:t> have been reported as a rare side effect in clinical trials. Therefore, close monitoring of patients during and for several hours after the infusion is necessary.</a:t>
            </a:r>
          </a:p>
          <a:p>
            <a:r>
              <a:rPr lang="en-US" dirty="0"/>
              <a:t>Because of the serious adverse events that have been noted in </a:t>
            </a:r>
            <a:r>
              <a:rPr lang="en-US" dirty="0" err="1"/>
              <a:t>delandistrogene</a:t>
            </a:r>
            <a:r>
              <a:rPr lang="en-US" dirty="0"/>
              <a:t> </a:t>
            </a:r>
            <a:r>
              <a:rPr lang="en-US" dirty="0" err="1"/>
              <a:t>moxeparvovec</a:t>
            </a:r>
            <a:r>
              <a:rPr lang="en-US" dirty="0"/>
              <a:t> clinical trials,</a:t>
            </a:r>
            <a:r>
              <a:rPr lang="en-US" baseline="30000" dirty="0"/>
              <a:t>12</a:t>
            </a:r>
            <a:r>
              <a:rPr lang="en-US" dirty="0"/>
              <a:t> ensuring close clinical and laboratory monitoring after dosing is an essential part of treatment. </a:t>
            </a:r>
          </a:p>
          <a:p>
            <a:r>
              <a:rPr lang="en-US" dirty="0"/>
              <a:t>Vigilance and urgent reporting of any new or suspected events that may emerge as a wider, more heterogeneous population of patients are treated with this novel therapy are also highly encouraged.</a:t>
            </a:r>
            <a:endParaRPr lang="en-US" baseline="30000" dirty="0"/>
          </a:p>
        </p:txBody>
      </p:sp>
      <p:sp>
        <p:nvSpPr>
          <p:cNvPr id="4" name="Title 3">
            <a:extLst>
              <a:ext uri="{FF2B5EF4-FFF2-40B4-BE49-F238E27FC236}">
                <a16:creationId xmlns:a16="http://schemas.microsoft.com/office/drawing/2014/main" id="{60ABE404-ABEB-F987-1261-E279D30F6454}"/>
              </a:ext>
            </a:extLst>
          </p:cNvPr>
          <p:cNvSpPr>
            <a:spLocks noGrp="1"/>
          </p:cNvSpPr>
          <p:nvPr>
            <p:ph type="title"/>
          </p:nvPr>
        </p:nvSpPr>
        <p:spPr/>
        <p:txBody>
          <a:bodyPr>
            <a:noAutofit/>
          </a:bodyPr>
          <a:lstStyle/>
          <a:p>
            <a:r>
              <a:rPr lang="en-US" sz="7200" dirty="0">
                <a:effectLst/>
                <a:ea typeface="Calibri" panose="020F0502020204030204" pitchFamily="34" charset="0"/>
              </a:rPr>
              <a:t>Safety monitoring and infrastructure for use</a:t>
            </a:r>
            <a:br>
              <a:rPr lang="en-US" sz="7200" dirty="0">
                <a:effectLst/>
                <a:ea typeface="Calibri" panose="020F0502020204030204" pitchFamily="34" charset="0"/>
              </a:rPr>
            </a:br>
            <a:endParaRPr lang="en-US" sz="7200" dirty="0"/>
          </a:p>
        </p:txBody>
      </p:sp>
      <p:pic>
        <p:nvPicPr>
          <p:cNvPr id="8" name="Graphic 7" descr="Doctor male with solid fill">
            <a:extLst>
              <a:ext uri="{FF2B5EF4-FFF2-40B4-BE49-F238E27FC236}">
                <a16:creationId xmlns:a16="http://schemas.microsoft.com/office/drawing/2014/main" id="{CB7C4146-ECDB-5B12-9673-B2DD271DE1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238034" y="3444242"/>
            <a:ext cx="3657600" cy="3657600"/>
          </a:xfrm>
          <a:prstGeom prst="rect">
            <a:avLst/>
          </a:prstGeom>
        </p:spPr>
      </p:pic>
      <p:pic>
        <p:nvPicPr>
          <p:cNvPr id="10" name="Graphic 9" descr="Doctor female with solid fill">
            <a:extLst>
              <a:ext uri="{FF2B5EF4-FFF2-40B4-BE49-F238E27FC236}">
                <a16:creationId xmlns:a16="http://schemas.microsoft.com/office/drawing/2014/main" id="{5679F735-39C4-C6DC-1689-A679021EA8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532851" y="6858000"/>
            <a:ext cx="3657600" cy="3657600"/>
          </a:xfrm>
          <a:prstGeom prst="rect">
            <a:avLst/>
          </a:prstGeom>
        </p:spPr>
      </p:pic>
    </p:spTree>
    <p:extLst>
      <p:ext uri="{BB962C8B-B14F-4D97-AF65-F5344CB8AC3E}">
        <p14:creationId xmlns:p14="http://schemas.microsoft.com/office/powerpoint/2010/main" val="18783826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9C63C-5591-93C5-CA7F-B6606B11EF3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B43D64-5AB4-210E-D9B6-4611EABDEAF7}"/>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7E6DDE03-A9CD-892F-0AEE-69A77585E8D0}"/>
              </a:ext>
            </a:extLst>
          </p:cNvPr>
          <p:cNvSpPr>
            <a:spLocks noGrp="1"/>
          </p:cNvSpPr>
          <p:nvPr>
            <p:ph idx="1"/>
          </p:nvPr>
        </p:nvSpPr>
        <p:spPr/>
        <p:txBody>
          <a:bodyPr>
            <a:normAutofit fontScale="92500" lnSpcReduction="10000"/>
          </a:bodyPr>
          <a:lstStyle/>
          <a:p>
            <a:r>
              <a:rPr lang="en-US" dirty="0"/>
              <a:t>Each infusion carries a drug cost of $3.2 million, not including other costs related to the infusion in hospital and the close follow-up required.</a:t>
            </a:r>
            <a:r>
              <a:rPr lang="en-US" baseline="30000" dirty="0"/>
              <a:t>24</a:t>
            </a:r>
            <a:r>
              <a:rPr lang="en-US" dirty="0"/>
              <a:t> </a:t>
            </a:r>
          </a:p>
          <a:p>
            <a:r>
              <a:rPr lang="en-US" dirty="0"/>
              <a:t>Insurance coverage in the United States will likely vary, with some covering it for all patients with DMD older than 4 years and others considering the treatment investigational or experimental for all indications because of insufficient evidence of a clinical benefit, or instead approving it as medically necessary only for boys who would have met inclusion criteria for the pivotal trials.</a:t>
            </a:r>
            <a:r>
              <a:rPr lang="en-US" baseline="30000" dirty="0"/>
              <a:t>25,26 </a:t>
            </a:r>
          </a:p>
          <a:p>
            <a:r>
              <a:rPr lang="en-US" dirty="0"/>
              <a:t>While an Institute for Clinical and Economic Review (ICER) review is not yet available, ICER Chief Medical Officer David Rind has stated: “This is an enormous price tag for a therapy that has failed to meet its primary end point in the 2 randomized trials in which it has been studied and that is clearly not curative.”</a:t>
            </a:r>
            <a:r>
              <a:rPr lang="en-US" baseline="30000" dirty="0"/>
              <a:t>27</a:t>
            </a:r>
          </a:p>
        </p:txBody>
      </p:sp>
      <p:sp>
        <p:nvSpPr>
          <p:cNvPr id="4" name="Title 3">
            <a:extLst>
              <a:ext uri="{FF2B5EF4-FFF2-40B4-BE49-F238E27FC236}">
                <a16:creationId xmlns:a16="http://schemas.microsoft.com/office/drawing/2014/main" id="{0DEFFFE5-1200-EB27-53D1-92EB4BC8428B}"/>
              </a:ext>
            </a:extLst>
          </p:cNvPr>
          <p:cNvSpPr>
            <a:spLocks noGrp="1"/>
          </p:cNvSpPr>
          <p:nvPr>
            <p:ph type="title"/>
          </p:nvPr>
        </p:nvSpPr>
        <p:spPr/>
        <p:txBody>
          <a:bodyPr>
            <a:noAutofit/>
          </a:bodyPr>
          <a:lstStyle/>
          <a:p>
            <a:r>
              <a:rPr lang="en-US" sz="7200" dirty="0">
                <a:effectLst/>
                <a:ea typeface="Calibri" panose="020F0502020204030204" pitchFamily="34" charset="0"/>
              </a:rPr>
              <a:t>Coverage considerations</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41844282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046F46D-C7B8-288B-2FAC-1C780E10FAFB}"/>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A80A4646-4C17-DCFF-C788-D59FA158A0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E88CF91E-8457-1F86-C045-CD4013C9D737}"/>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6F1FED1C-AF85-66E7-D949-FCD06492A374}"/>
              </a:ext>
            </a:extLst>
          </p:cNvPr>
          <p:cNvPicPr>
            <a:picLocks noChangeAspect="1"/>
          </p:cNvPicPr>
          <p:nvPr/>
        </p:nvPicPr>
        <p:blipFill>
          <a:blip r:embed="rId5">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C724565B-28D1-6958-A442-371EEDCEF8E8}"/>
              </a:ext>
            </a:extLst>
          </p:cNvPr>
          <p:cNvSpPr txBox="1">
            <a:spLocks/>
          </p:cNvSpPr>
          <p:nvPr/>
        </p:nvSpPr>
        <p:spPr>
          <a:xfrm>
            <a:off x="1833563" y="6204857"/>
            <a:ext cx="22553612" cy="3368842"/>
          </a:xfrm>
          <a:prstGeom prst="rect">
            <a:avLst/>
          </a:prstGeom>
        </p:spPr>
        <p:txBody>
          <a:bodyPr vert="horz" lIns="0" tIns="0" rIns="0" bIns="0" rtlCol="0" anchor="t">
            <a:normAutofit fontScale="92500" lnSpcReduction="10000"/>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Suggestions for future research</a:t>
            </a:r>
          </a:p>
        </p:txBody>
      </p:sp>
    </p:spTree>
    <p:extLst>
      <p:ext uri="{BB962C8B-B14F-4D97-AF65-F5344CB8AC3E}">
        <p14:creationId xmlns:p14="http://schemas.microsoft.com/office/powerpoint/2010/main" val="1228083401"/>
      </p:ext>
    </p:extLst>
  </p:cSld>
  <p:clrMapOvr>
    <a:masterClrMapping/>
  </p:clrMapOvr>
  <p:transition spd="slow">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003AE-EFFC-3226-534B-DD86FB8A506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4B7251B-4F9C-3307-3130-65504D172D44}"/>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9D361000-D7FC-8293-1BEB-21D6C82DFF55}"/>
              </a:ext>
            </a:extLst>
          </p:cNvPr>
          <p:cNvSpPr>
            <a:spLocks noGrp="1"/>
          </p:cNvSpPr>
          <p:nvPr>
            <p:ph idx="1"/>
          </p:nvPr>
        </p:nvSpPr>
        <p:spPr/>
        <p:txBody>
          <a:bodyPr>
            <a:normAutofit fontScale="92500" lnSpcReduction="20000"/>
          </a:bodyPr>
          <a:lstStyle/>
          <a:p>
            <a:r>
              <a:rPr lang="en-US" dirty="0"/>
              <a:t>Several questions remain unanswered about the efficacy and safety of </a:t>
            </a:r>
            <a:r>
              <a:rPr lang="en-US" dirty="0" err="1"/>
              <a:t>delandistrogene</a:t>
            </a:r>
            <a:r>
              <a:rPr lang="en-US" dirty="0"/>
              <a:t> </a:t>
            </a:r>
            <a:r>
              <a:rPr lang="en-US" dirty="0" err="1"/>
              <a:t>moxeparvovec</a:t>
            </a:r>
            <a:r>
              <a:rPr lang="en-US" dirty="0"/>
              <a:t> as an adjunct therapy given in combination with steroids. </a:t>
            </a:r>
          </a:p>
          <a:p>
            <a:r>
              <a:rPr lang="en-US" dirty="0"/>
              <a:t>While changes in secondary outcome measures and increase in </a:t>
            </a:r>
            <a:r>
              <a:rPr lang="en-US" dirty="0" err="1"/>
              <a:t>microdystrophin</a:t>
            </a:r>
            <a:r>
              <a:rPr lang="en-US" dirty="0"/>
              <a:t> levels in treated patient muscle provide some evidence for efficacy, the primary outcome measure was not met in the phase 3 pivotal trial. </a:t>
            </a:r>
          </a:p>
          <a:p>
            <a:r>
              <a:rPr lang="en-US" dirty="0"/>
              <a:t>Robust efficacy of </a:t>
            </a:r>
            <a:r>
              <a:rPr lang="en-US" dirty="0" err="1"/>
              <a:t>delandistrogene</a:t>
            </a:r>
            <a:r>
              <a:rPr lang="en-US" dirty="0"/>
              <a:t> </a:t>
            </a:r>
            <a:r>
              <a:rPr lang="en-US" dirty="0" err="1"/>
              <a:t>moxeparvovec</a:t>
            </a:r>
            <a:r>
              <a:rPr lang="en-US" dirty="0"/>
              <a:t> over placebo remains to be rigorously established. </a:t>
            </a:r>
          </a:p>
          <a:p>
            <a:r>
              <a:rPr lang="en-US" dirty="0"/>
              <a:t>FDA approval was granted for patients beyond the clinical trial parameters, and the safety and efficacy in patients who fall outside these parameters are unknown. </a:t>
            </a:r>
          </a:p>
          <a:p>
            <a:r>
              <a:rPr lang="en-US" dirty="0"/>
              <a:t>It is critical to pursue, collect, and analyze these data so the community can better understand the effectiveness, safety, and limitations of this treatment.</a:t>
            </a:r>
          </a:p>
        </p:txBody>
      </p:sp>
      <p:sp>
        <p:nvSpPr>
          <p:cNvPr id="4" name="Title 3">
            <a:extLst>
              <a:ext uri="{FF2B5EF4-FFF2-40B4-BE49-F238E27FC236}">
                <a16:creationId xmlns:a16="http://schemas.microsoft.com/office/drawing/2014/main" id="{DC23E0E9-86DA-2C28-F2DC-F5AD5B22FC4C}"/>
              </a:ext>
            </a:extLst>
          </p:cNvPr>
          <p:cNvSpPr>
            <a:spLocks noGrp="1"/>
          </p:cNvSpPr>
          <p:nvPr>
            <p:ph type="title"/>
          </p:nvPr>
        </p:nvSpPr>
        <p:spPr/>
        <p:txBody>
          <a:bodyPr>
            <a:noAutofit/>
          </a:bodyPr>
          <a:lstStyle/>
          <a:p>
            <a:r>
              <a:rPr lang="en-US" sz="7200" dirty="0">
                <a:effectLst/>
                <a:ea typeface="Calibri" panose="020F0502020204030204" pitchFamily="34" charset="0"/>
              </a:rPr>
              <a:t>Suggestions for future </a:t>
            </a:r>
            <a:r>
              <a:rPr lang="en-US" sz="7200" dirty="0">
                <a:ea typeface="Calibri" panose="020F0502020204030204" pitchFamily="34" charset="0"/>
              </a:rPr>
              <a:t>r</a:t>
            </a:r>
            <a:r>
              <a:rPr lang="en-US" sz="7200" dirty="0">
                <a:effectLst/>
                <a:ea typeface="Calibri" panose="020F0502020204030204" pitchFamily="34" charset="0"/>
              </a:rPr>
              <a:t>esearch</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15378012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8FE5-AD02-1ADF-043D-73286FF09CE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7A1F96-4E33-206D-7F76-9EFA6D58C760}"/>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A163F91E-8E34-F5B8-D0A6-D89FDE6749E5}"/>
              </a:ext>
            </a:extLst>
          </p:cNvPr>
          <p:cNvSpPr>
            <a:spLocks noGrp="1"/>
          </p:cNvSpPr>
          <p:nvPr>
            <p:ph idx="1"/>
          </p:nvPr>
        </p:nvSpPr>
        <p:spPr/>
        <p:txBody>
          <a:bodyPr>
            <a:normAutofit fontScale="92500" lnSpcReduction="10000"/>
          </a:bodyPr>
          <a:lstStyle/>
          <a:p>
            <a:r>
              <a:rPr lang="en-US" dirty="0"/>
              <a:t>There are additional unanswered questions that will form the basis for future investigation and study. </a:t>
            </a:r>
          </a:p>
          <a:p>
            <a:r>
              <a:rPr lang="en-US" dirty="0"/>
              <a:t>It is not certain how long gene therapy will persist in the body and what will happen to any benefits achieved during the period when the treatment was active. It is anticipated that therapy may not promote expression for an individual’s entire lifespan, and thus, issues related to redosing will be important to consider.</a:t>
            </a:r>
            <a:r>
              <a:rPr lang="en-US" baseline="30000" dirty="0"/>
              <a:t>28 </a:t>
            </a:r>
          </a:p>
          <a:p>
            <a:r>
              <a:rPr lang="en-US" dirty="0"/>
              <a:t>At present, all patients exposed to gene therapy develop anti-AAV antibodies, and some develop an immune response to the transgene. These expected immune consequences pose a significant challenge for future redosing and for consideration of receiving future viral-based therapies, including those not yet developed. It is also important to consider the potential for late-emerging adverse effects.</a:t>
            </a:r>
          </a:p>
        </p:txBody>
      </p:sp>
      <p:sp>
        <p:nvSpPr>
          <p:cNvPr id="4" name="Title 3">
            <a:extLst>
              <a:ext uri="{FF2B5EF4-FFF2-40B4-BE49-F238E27FC236}">
                <a16:creationId xmlns:a16="http://schemas.microsoft.com/office/drawing/2014/main" id="{80055BA7-8947-5AB9-FD22-FC0FFA5EC9F1}"/>
              </a:ext>
            </a:extLst>
          </p:cNvPr>
          <p:cNvSpPr>
            <a:spLocks noGrp="1"/>
          </p:cNvSpPr>
          <p:nvPr>
            <p:ph type="title"/>
          </p:nvPr>
        </p:nvSpPr>
        <p:spPr/>
        <p:txBody>
          <a:bodyPr>
            <a:noAutofit/>
          </a:bodyPr>
          <a:lstStyle/>
          <a:p>
            <a:r>
              <a:rPr lang="en-US" sz="7200" dirty="0">
                <a:effectLst/>
                <a:ea typeface="Calibri" panose="020F0502020204030204" pitchFamily="34" charset="0"/>
              </a:rPr>
              <a:t>Suggestions for future </a:t>
            </a:r>
            <a:r>
              <a:rPr lang="en-US" sz="7200" dirty="0">
                <a:ea typeface="Calibri" panose="020F0502020204030204" pitchFamily="34" charset="0"/>
              </a:rPr>
              <a:t>r</a:t>
            </a:r>
            <a:r>
              <a:rPr lang="en-US" sz="7200" dirty="0">
                <a:effectLst/>
                <a:ea typeface="Calibri" panose="020F0502020204030204" pitchFamily="34" charset="0"/>
              </a:rPr>
              <a:t>esearch</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31740024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0315F-A0BF-4D93-8BDB-3E69FF25C2F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68AB33-2DC1-1391-F534-7AB83B9B4B5A}"/>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AC90C81B-EC55-D75C-045B-DE497DE4FDBE}"/>
              </a:ext>
            </a:extLst>
          </p:cNvPr>
          <p:cNvSpPr>
            <a:spLocks noGrp="1"/>
          </p:cNvSpPr>
          <p:nvPr>
            <p:ph idx="1"/>
          </p:nvPr>
        </p:nvSpPr>
        <p:spPr>
          <a:xfrm>
            <a:off x="915988" y="3200400"/>
            <a:ext cx="17396076" cy="9573053"/>
          </a:xfrm>
        </p:spPr>
        <p:txBody>
          <a:bodyPr>
            <a:normAutofit fontScale="92500" lnSpcReduction="20000"/>
          </a:bodyPr>
          <a:lstStyle/>
          <a:p>
            <a:r>
              <a:rPr lang="en-US" dirty="0"/>
              <a:t>The ideal timing of treatment remains to be determined in DMD. </a:t>
            </a:r>
          </a:p>
          <a:p>
            <a:r>
              <a:rPr lang="en-US" dirty="0"/>
              <a:t>Dosing at a younger age, when the muscle has been less affected by disease, could be explored. However, demonstrating short-term efficacy for very young individuals with DMD will pose a challenge, hence a need for consideration of new outcome measures. </a:t>
            </a:r>
          </a:p>
          <a:p>
            <a:r>
              <a:rPr lang="en-US" dirty="0"/>
              <a:t>To achieve dosing of younger individuals, there would need to be renewed efforts at reducing the age at diagnosis and potentially a shift to broad-based screening to detect patients at a sufficiently young age. </a:t>
            </a:r>
          </a:p>
          <a:p>
            <a:r>
              <a:rPr lang="en-US" dirty="0"/>
              <a:t>Newborn screening is feasible for DMD, and some states have added DMD to their newborn screening platforms.</a:t>
            </a:r>
          </a:p>
        </p:txBody>
      </p:sp>
      <p:sp>
        <p:nvSpPr>
          <p:cNvPr id="4" name="Title 3">
            <a:extLst>
              <a:ext uri="{FF2B5EF4-FFF2-40B4-BE49-F238E27FC236}">
                <a16:creationId xmlns:a16="http://schemas.microsoft.com/office/drawing/2014/main" id="{A9A834F2-4C74-A3CD-47FF-7449D13C1266}"/>
              </a:ext>
            </a:extLst>
          </p:cNvPr>
          <p:cNvSpPr>
            <a:spLocks noGrp="1"/>
          </p:cNvSpPr>
          <p:nvPr>
            <p:ph type="title"/>
          </p:nvPr>
        </p:nvSpPr>
        <p:spPr/>
        <p:txBody>
          <a:bodyPr>
            <a:noAutofit/>
          </a:bodyPr>
          <a:lstStyle/>
          <a:p>
            <a:r>
              <a:rPr lang="en-US" sz="7200" dirty="0">
                <a:effectLst/>
                <a:ea typeface="Calibri" panose="020F0502020204030204" pitchFamily="34" charset="0"/>
              </a:rPr>
              <a:t>Suggestions for future </a:t>
            </a:r>
            <a:r>
              <a:rPr lang="en-US" sz="7200" dirty="0">
                <a:ea typeface="Calibri" panose="020F0502020204030204" pitchFamily="34" charset="0"/>
              </a:rPr>
              <a:t>r</a:t>
            </a:r>
            <a:r>
              <a:rPr lang="en-US" sz="7200" dirty="0">
                <a:effectLst/>
                <a:ea typeface="Calibri" panose="020F0502020204030204" pitchFamily="34" charset="0"/>
              </a:rPr>
              <a:t>esearch</a:t>
            </a:r>
            <a:br>
              <a:rPr lang="en-US" sz="7200" dirty="0">
                <a:effectLst/>
                <a:ea typeface="Calibri" panose="020F0502020204030204" pitchFamily="34" charset="0"/>
              </a:rPr>
            </a:br>
            <a:endParaRPr lang="en-US" sz="7200" dirty="0"/>
          </a:p>
        </p:txBody>
      </p:sp>
      <p:pic>
        <p:nvPicPr>
          <p:cNvPr id="6" name="Graphic 5" descr="Woman with kid outline">
            <a:extLst>
              <a:ext uri="{FF2B5EF4-FFF2-40B4-BE49-F238E27FC236}">
                <a16:creationId xmlns:a16="http://schemas.microsoft.com/office/drawing/2014/main" id="{0FFEB131-B6A1-E3A3-7F0E-484E305B87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271958" y="4668253"/>
            <a:ext cx="5197642" cy="5197642"/>
          </a:xfrm>
          <a:prstGeom prst="rect">
            <a:avLst/>
          </a:prstGeom>
        </p:spPr>
      </p:pic>
    </p:spTree>
    <p:extLst>
      <p:ext uri="{BB962C8B-B14F-4D97-AF65-F5344CB8AC3E}">
        <p14:creationId xmlns:p14="http://schemas.microsoft.com/office/powerpoint/2010/main" val="29529807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A3C21-47B1-AF39-AAD7-755528C016A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1646C2-E317-B15C-EA82-472631E9AA5C}"/>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1ECE5089-D178-0996-D463-57BFC6FCE962}"/>
              </a:ext>
            </a:extLst>
          </p:cNvPr>
          <p:cNvSpPr>
            <a:spLocks noGrp="1"/>
          </p:cNvSpPr>
          <p:nvPr>
            <p:ph idx="1"/>
          </p:nvPr>
        </p:nvSpPr>
        <p:spPr/>
        <p:txBody>
          <a:bodyPr>
            <a:normAutofit fontScale="85000" lnSpcReduction="20000"/>
          </a:bodyPr>
          <a:lstStyle/>
          <a:p>
            <a:r>
              <a:rPr lang="en-US" dirty="0"/>
              <a:t>Finally, there are important future considerations for DMD clinical trials. </a:t>
            </a:r>
          </a:p>
          <a:p>
            <a:r>
              <a:rPr lang="en-US" dirty="0"/>
              <a:t>Learning from the </a:t>
            </a:r>
            <a:r>
              <a:rPr lang="en-US" dirty="0" err="1"/>
              <a:t>delandistrogene</a:t>
            </a:r>
            <a:r>
              <a:rPr lang="en-US" dirty="0"/>
              <a:t> </a:t>
            </a:r>
            <a:r>
              <a:rPr lang="en-US" dirty="0" err="1"/>
              <a:t>moxeparvovec</a:t>
            </a:r>
            <a:r>
              <a:rPr lang="en-US" dirty="0"/>
              <a:t> clinical trials, selecting age-appropriate, reproducible, reliable, and meaningful outcome measures is critical. </a:t>
            </a:r>
          </a:p>
          <a:p>
            <a:r>
              <a:rPr lang="en-US" dirty="0"/>
              <a:t>The potential limitations of using the NSAA as a primary outcome measure will need to be carefully weighed. </a:t>
            </a:r>
          </a:p>
          <a:p>
            <a:r>
              <a:rPr lang="en-US" dirty="0"/>
              <a:t>The potential utility of wearable-based data, which offers the advantage of generating a large amount of quantifiable information reflecting the child’s usual movements, has gathered regulatory qualification by the European Medical Agency.</a:t>
            </a:r>
            <a:r>
              <a:rPr lang="en-US" baseline="30000" dirty="0"/>
              <a:t>29,30</a:t>
            </a:r>
            <a:r>
              <a:rPr lang="en-US" dirty="0"/>
              <a:t> The number of DMD trials using wearables is growing (NCT06138639, NCT04906460, NCT05524883, and NCT06128564).</a:t>
            </a:r>
          </a:p>
          <a:p>
            <a:r>
              <a:rPr lang="en-US" dirty="0"/>
              <a:t>Additional clinical trials and careful collection of real-world evidence from patients treated in the clinical context will be essential to establish short-term and long-term effectiveness and inform understanding of benefits and risk of </a:t>
            </a:r>
            <a:r>
              <a:rPr lang="en-US" dirty="0" err="1"/>
              <a:t>delandistrogene</a:t>
            </a:r>
            <a:r>
              <a:rPr lang="en-US" dirty="0"/>
              <a:t> </a:t>
            </a:r>
            <a:r>
              <a:rPr lang="en-US" dirty="0" err="1"/>
              <a:t>moxeparvovec</a:t>
            </a:r>
            <a:r>
              <a:rPr lang="en-US" dirty="0"/>
              <a:t> across the lifespan.</a:t>
            </a:r>
          </a:p>
        </p:txBody>
      </p:sp>
      <p:sp>
        <p:nvSpPr>
          <p:cNvPr id="4" name="Title 3">
            <a:extLst>
              <a:ext uri="{FF2B5EF4-FFF2-40B4-BE49-F238E27FC236}">
                <a16:creationId xmlns:a16="http://schemas.microsoft.com/office/drawing/2014/main" id="{C973C7C4-5024-FD59-97BF-7128633DB069}"/>
              </a:ext>
            </a:extLst>
          </p:cNvPr>
          <p:cNvSpPr>
            <a:spLocks noGrp="1"/>
          </p:cNvSpPr>
          <p:nvPr>
            <p:ph type="title"/>
          </p:nvPr>
        </p:nvSpPr>
        <p:spPr/>
        <p:txBody>
          <a:bodyPr>
            <a:noAutofit/>
          </a:bodyPr>
          <a:lstStyle/>
          <a:p>
            <a:r>
              <a:rPr lang="en-US" sz="7200" dirty="0">
                <a:effectLst/>
                <a:ea typeface="Calibri" panose="020F0502020204030204" pitchFamily="34" charset="0"/>
              </a:rPr>
              <a:t>Suggestions for future </a:t>
            </a:r>
            <a:r>
              <a:rPr lang="en-US" sz="7200" dirty="0">
                <a:ea typeface="Calibri" panose="020F0502020204030204" pitchFamily="34" charset="0"/>
              </a:rPr>
              <a:t>r</a:t>
            </a:r>
            <a:r>
              <a:rPr lang="en-US" sz="7200" dirty="0">
                <a:effectLst/>
                <a:ea typeface="Calibri" panose="020F0502020204030204" pitchFamily="34" charset="0"/>
              </a:rPr>
              <a:t>esearch</a:t>
            </a:r>
            <a:br>
              <a:rPr lang="en-US" sz="7200" dirty="0">
                <a:effectLst/>
                <a:ea typeface="Calibri" panose="020F0502020204030204" pitchFamily="34" charset="0"/>
              </a:rPr>
            </a:br>
            <a:endParaRPr lang="en-US" sz="7200" dirty="0"/>
          </a:p>
        </p:txBody>
      </p:sp>
    </p:spTree>
    <p:extLst>
      <p:ext uri="{BB962C8B-B14F-4D97-AF65-F5344CB8AC3E}">
        <p14:creationId xmlns:p14="http://schemas.microsoft.com/office/powerpoint/2010/main" val="1516659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B5B06-F587-930F-6141-7570D90DC6C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4E4A8BD-8BBD-5465-FD20-0B9C53B3680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C3F5EA7C-E76B-D0CA-53C5-9ECF13BFDF13}"/>
              </a:ext>
            </a:extLst>
          </p:cNvPr>
          <p:cNvSpPr>
            <a:spLocks noGrp="1"/>
          </p:cNvSpPr>
          <p:nvPr>
            <p:ph idx="1"/>
          </p:nvPr>
        </p:nvSpPr>
        <p:spPr>
          <a:xfrm>
            <a:off x="915988" y="3621502"/>
            <a:ext cx="12054945" cy="9573053"/>
          </a:xfrm>
        </p:spPr>
        <p:txBody>
          <a:bodyPr>
            <a:normAutofit/>
          </a:bodyPr>
          <a:lstStyle/>
          <a:p>
            <a:pPr marL="0" indent="0">
              <a:buNone/>
            </a:pPr>
            <a:r>
              <a:rPr lang="en-US" sz="6600" dirty="0"/>
              <a:t>To access the Evidence in Focus and related resources, visit </a:t>
            </a:r>
            <a:r>
              <a:rPr lang="en-US" sz="6600" dirty="0">
                <a:solidFill>
                  <a:schemeClr val="accent1"/>
                </a:solidFill>
              </a:rPr>
              <a:t>AAN.com/guidelines</a:t>
            </a:r>
            <a:r>
              <a:rPr lang="en-US" sz="6600" dirty="0"/>
              <a:t>.</a:t>
            </a:r>
          </a:p>
          <a:p>
            <a:pPr lvl="1"/>
            <a:r>
              <a:rPr lang="en-US" sz="5400" i="1" dirty="0"/>
              <a:t>Neurology</a:t>
            </a:r>
            <a:r>
              <a:rPr lang="en-US" sz="5400" dirty="0"/>
              <a:t> article</a:t>
            </a:r>
          </a:p>
          <a:p>
            <a:pPr lvl="1"/>
            <a:r>
              <a:rPr lang="en-US" sz="5400" dirty="0"/>
              <a:t>Clinician summary</a:t>
            </a:r>
          </a:p>
          <a:p>
            <a:pPr lvl="1"/>
            <a:r>
              <a:rPr lang="en-US" sz="5400" dirty="0"/>
              <a:t>Patient summary</a:t>
            </a:r>
          </a:p>
        </p:txBody>
      </p:sp>
      <p:sp>
        <p:nvSpPr>
          <p:cNvPr id="4" name="Title 3">
            <a:extLst>
              <a:ext uri="{FF2B5EF4-FFF2-40B4-BE49-F238E27FC236}">
                <a16:creationId xmlns:a16="http://schemas.microsoft.com/office/drawing/2014/main" id="{F8AB5CC3-D8AE-10AE-461F-36D68496EF88}"/>
              </a:ext>
            </a:extLst>
          </p:cNvPr>
          <p:cNvSpPr>
            <a:spLocks noGrp="1"/>
          </p:cNvSpPr>
          <p:nvPr>
            <p:ph type="title"/>
          </p:nvPr>
        </p:nvSpPr>
        <p:spPr/>
        <p:txBody>
          <a:bodyPr>
            <a:normAutofit fontScale="90000"/>
          </a:bodyPr>
          <a:lstStyle/>
          <a:p>
            <a:r>
              <a:rPr lang="en-US" dirty="0"/>
              <a:t>Access Evidence in Focus &amp; related resources</a:t>
            </a:r>
          </a:p>
        </p:txBody>
      </p:sp>
      <p:pic>
        <p:nvPicPr>
          <p:cNvPr id="5" name="Picture 4">
            <a:extLst>
              <a:ext uri="{FF2B5EF4-FFF2-40B4-BE49-F238E27FC236}">
                <a16:creationId xmlns:a16="http://schemas.microsoft.com/office/drawing/2014/main" id="{7C8CCAC7-8CC6-D46B-C81F-94D4761CED67}"/>
              </a:ext>
            </a:extLst>
          </p:cNvPr>
          <p:cNvPicPr>
            <a:picLocks noChangeAspect="1"/>
          </p:cNvPicPr>
          <p:nvPr/>
        </p:nvPicPr>
        <p:blipFill>
          <a:blip r:embed="rId3"/>
          <a:stretch>
            <a:fillRect/>
          </a:stretch>
        </p:blipFill>
        <p:spPr>
          <a:xfrm>
            <a:off x="12192794" y="2852581"/>
            <a:ext cx="11796782" cy="8010838"/>
          </a:xfrm>
          <a:prstGeom prst="rect">
            <a:avLst/>
          </a:prstGeom>
        </p:spPr>
      </p:pic>
    </p:spTree>
    <p:extLst>
      <p:ext uri="{BB962C8B-B14F-4D97-AF65-F5344CB8AC3E}">
        <p14:creationId xmlns:p14="http://schemas.microsoft.com/office/powerpoint/2010/main" val="23732783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90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AN Theme WHITE">
  <a:themeElements>
    <a:clrScheme name="AAN_BrandUpdate 1">
      <a:dk1>
        <a:srgbClr val="000000"/>
      </a:dk1>
      <a:lt1>
        <a:srgbClr val="FFFFFF"/>
      </a:lt1>
      <a:dk2>
        <a:srgbClr val="023002"/>
      </a:dk2>
      <a:lt2>
        <a:srgbClr val="CAFFCA"/>
      </a:lt2>
      <a:accent1>
        <a:srgbClr val="008923"/>
      </a:accent1>
      <a:accent2>
        <a:srgbClr val="59A3E5"/>
      </a:accent2>
      <a:accent3>
        <a:srgbClr val="B24FDE"/>
      </a:accent3>
      <a:accent4>
        <a:srgbClr val="08A741"/>
      </a:accent4>
      <a:accent5>
        <a:srgbClr val="FF8B00"/>
      </a:accent5>
      <a:accent6>
        <a:srgbClr val="61D9C2"/>
      </a:accent6>
      <a:hlink>
        <a:srgbClr val="58A3E5"/>
      </a:hlink>
      <a:folHlink>
        <a:srgbClr val="B24FDE"/>
      </a:folHlink>
    </a:clrScheme>
    <a:fontScheme name="Test">
      <a:majorFont>
        <a:latin typeface="PP Mori"/>
        <a:ea typeface=""/>
        <a:cs typeface=""/>
      </a:majorFont>
      <a:minorFont>
        <a:latin typeface="PP Mo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5_AAN-101-PPT_v08" id="{F4F4A520-10A5-46DF-856E-9E2A037628CD}" vid="{448E301E-22E6-4546-9229-70590AB300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Expiration_x0020_Year xmlns="9923043e-81b7-4209-b92b-1faa56a456f9">2026</Expiration_x0020_Year>
    <Document_x0020_Type xmlns="25c11ac1-708b-4354-b7bb-2cd2d4dd641e">Presentation</Document_x0020_Type>
    <_dlc_DocIdPersistId xmlns="9923043e-81b7-4209-b92b-1faa56a456f9" xsi:nil="true"/>
    <Link_x0020_To_x0020_Template xmlns="25c11ac1-708b-4354-b7bb-2cd2d4dd641e">
      <Url>https://aan1.sharepoint.com/AANTemplates/25_AAN-101-PPT_v08.potx</Url>
      <Description>2025 AAN Overview Presentation</Description>
    </Link_x0020_To_x0020_Template>
    <Company xmlns="25c11ac1-708b-4354-b7bb-2cd2d4dd641e">
      <Value>AAN</Value>
    </Company>
    <Doc_x0020_Status xmlns="9923043e-81b7-4209-b92b-1faa56a456f9">Active</Doc_x0020_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False</openByDefault>
  <xsnScope/>
</customXsn>
</file>

<file path=customXml/item4.xml><?xml version="1.0" encoding="utf-8"?>
<?mso-contentType ?>
<spe:Receivers xmlns:spe="http://schemas.microsoft.com/sharepoint/events"/>
</file>

<file path=customXml/item5.xml><?xml version="1.0" encoding="utf-8"?>
<ct:contentTypeSchema xmlns:ct="http://schemas.microsoft.com/office/2006/metadata/contentType" xmlns:ma="http://schemas.microsoft.com/office/2006/metadata/properties/metaAttributes" ct:_="" ma:_="" ma:contentTypeName="Document" ma:contentTypeID="0x0101001CB2C62565CAA249AE8C95669AB38669" ma:contentTypeVersion="91" ma:contentTypeDescription="Create a new document." ma:contentTypeScope="" ma:versionID="768d48a9342120f47a15bcb20f9891a9">
  <xsd:schema xmlns:xsd="http://www.w3.org/2001/XMLSchema" xmlns:xs="http://www.w3.org/2001/XMLSchema" xmlns:p="http://schemas.microsoft.com/office/2006/metadata/properties" xmlns:ns2="9923043e-81b7-4209-b92b-1faa56a456f9" xmlns:ns3="25c11ac1-708b-4354-b7bb-2cd2d4dd641e" targetNamespace="http://schemas.microsoft.com/office/2006/metadata/properties" ma:root="true" ma:fieldsID="12592643c6d3e51168fb66f3f8574ff5" ns2:_="" ns3:_="">
    <xsd:import namespace="9923043e-81b7-4209-b92b-1faa56a456f9"/>
    <xsd:import namespace="25c11ac1-708b-4354-b7bb-2cd2d4dd641e"/>
    <xsd:element name="properties">
      <xsd:complexType>
        <xsd:sequence>
          <xsd:element name="documentManagement">
            <xsd:complexType>
              <xsd:all>
                <xsd:element ref="ns2:Expiration_x0020_Year" minOccurs="0"/>
                <xsd:element ref="ns2:Doc_x0020_Status" minOccurs="0"/>
                <xsd:element ref="ns3:Document_x0020_Type" minOccurs="0"/>
                <xsd:element ref="ns3:Link_x0020_To_x0020_Template" minOccurs="0"/>
                <xsd:element ref="ns3:Company"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23043e-81b7-4209-b92b-1faa56a456f9" elementFormDefault="qualified">
    <xsd:import namespace="http://schemas.microsoft.com/office/2006/documentManagement/types"/>
    <xsd:import namespace="http://schemas.microsoft.com/office/infopath/2007/PartnerControls"/>
    <xsd:element name="Expiration_x0020_Year" ma:index="2" nillable="true" ma:displayName="Expiration Year" ma:format="Dropdown" ma:internalName="Expiration_x0020_Year" ma:readOnly="false">
      <xsd:simpleType>
        <xsd:restriction base="dms:Choice">
          <xsd:enumeration value="No Expiration"/>
          <xsd:enumeration value="2011"/>
          <xsd:enumeration value="2012"/>
          <xsd:enumeration value="2013"/>
          <xsd:enumeration value="2014"/>
          <xsd:enumeration value="2015"/>
          <xsd:enumeration value="2016"/>
          <xsd:enumeration value="2017"/>
          <xsd:enumeration value="2018"/>
          <xsd:enumeration value="2019"/>
          <xsd:enumeration value="2020"/>
          <xsd:enumeration value="2021"/>
          <xsd:enumeration value="2022"/>
          <xsd:enumeration value="2023"/>
          <xsd:enumeration value="2024"/>
          <xsd:enumeration value="2025"/>
          <xsd:enumeration value="2026"/>
          <xsd:enumeration value="2027"/>
          <xsd:enumeration value="2028"/>
          <xsd:enumeration value="2029"/>
          <xsd:enumeration value="2030"/>
        </xsd:restriction>
      </xsd:simpleType>
    </xsd:element>
    <xsd:element name="Doc_x0020_Status" ma:index="3" nillable="true" ma:displayName="Doc Status" ma:default="Active" ma:format="Dropdown" ma:internalName="Doc_x0020_Status" ma:readOnly="false">
      <xsd:simpleType>
        <xsd:restriction base="dms:Choice">
          <xsd:enumeration value="Active"/>
          <xsd:enumeration value="Inactive"/>
          <xsd:enumeration value="To Be Deleted"/>
          <xsd:enumeration value="Draft"/>
          <xsd:enumeration value="Final"/>
          <xsd:enumeration value="Archive"/>
        </xsd:restriction>
      </xsd:simpleType>
    </xsd:element>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5c11ac1-708b-4354-b7bb-2cd2d4dd641e" elementFormDefault="qualified">
    <xsd:import namespace="http://schemas.microsoft.com/office/2006/documentManagement/types"/>
    <xsd:import namespace="http://schemas.microsoft.com/office/infopath/2007/PartnerControls"/>
    <xsd:element name="Document_x0020_Type" ma:index="4" nillable="true" ma:displayName="Category" ma:format="RadioButtons" ma:internalName="Document_x0020_Type" ma:readOnly="false">
      <xsd:simpleType>
        <xsd:restriction base="dms:Choice">
          <xsd:enumeration value="Letterhead"/>
          <xsd:enumeration value="Memo"/>
          <xsd:enumeration value="Meeting"/>
          <xsd:enumeration value="Presentation"/>
          <xsd:enumeration value="Reference"/>
          <xsd:enumeration value="Report"/>
        </xsd:restriction>
      </xsd:simpleType>
    </xsd:element>
    <xsd:element name="Link_x0020_To_x0020_Template" ma:index="5" nillable="true" ma:displayName="Link To Template" ma:format="Hyperlink" ma:internalName="Link_x0020_To_x0020_Templat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Company" ma:index="6" nillable="true" ma:displayName="Company" ma:default="AAN" ma:internalName="Company" ma:readOnly="false">
      <xsd:complexType>
        <xsd:complexContent>
          <xsd:extension base="dms:MultiChoice">
            <xsd:sequence>
              <xsd:element name="Value" maxOccurs="unbounded" minOccurs="0" nillable="true">
                <xsd:simpleType>
                  <xsd:restriction base="dms:Choice">
                    <xsd:enumeration value="AAN"/>
                    <xsd:enumeration value="AANI"/>
                  </xsd:restriction>
                </xsd:simpleType>
              </xsd:element>
            </xsd:sequence>
          </xsd:extension>
        </xsd:complexContent>
      </xsd:complex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DAE99A-0FD3-4B70-8DFE-EEDE9BC15686}">
  <ds:schemaRefs>
    <ds:schemaRef ds:uri="http://schemas.microsoft.com/office/2006/metadata/properties"/>
    <ds:schemaRef ds:uri="http://schemas.microsoft.com/office/infopath/2007/PartnerControls"/>
    <ds:schemaRef ds:uri="9923043e-81b7-4209-b92b-1faa56a456f9"/>
    <ds:schemaRef ds:uri="25c11ac1-708b-4354-b7bb-2cd2d4dd641e"/>
  </ds:schemaRefs>
</ds:datastoreItem>
</file>

<file path=customXml/itemProps2.xml><?xml version="1.0" encoding="utf-8"?>
<ds:datastoreItem xmlns:ds="http://schemas.openxmlformats.org/officeDocument/2006/customXml" ds:itemID="{29001333-6B94-41E6-AB19-1B616E0F3A47}">
  <ds:schemaRefs>
    <ds:schemaRef ds:uri="http://schemas.microsoft.com/sharepoint/v3/contenttype/forms"/>
  </ds:schemaRefs>
</ds:datastoreItem>
</file>

<file path=customXml/itemProps3.xml><?xml version="1.0" encoding="utf-8"?>
<ds:datastoreItem xmlns:ds="http://schemas.openxmlformats.org/officeDocument/2006/customXml" ds:itemID="{A66BCE45-305C-4378-8501-1F3402B89DF1}">
  <ds:schemaRefs>
    <ds:schemaRef ds:uri="http://schemas.microsoft.com/office/2006/metadata/customXsn"/>
  </ds:schemaRefs>
</ds:datastoreItem>
</file>

<file path=customXml/itemProps4.xml><?xml version="1.0" encoding="utf-8"?>
<ds:datastoreItem xmlns:ds="http://schemas.openxmlformats.org/officeDocument/2006/customXml" ds:itemID="{81880749-46AD-4258-8CBC-FE2436BF76E3}">
  <ds:schemaRefs>
    <ds:schemaRef ds:uri="http://schemas.microsoft.com/sharepoint/events"/>
  </ds:schemaRefs>
</ds:datastoreItem>
</file>

<file path=customXml/itemProps5.xml><?xml version="1.0" encoding="utf-8"?>
<ds:datastoreItem xmlns:ds="http://schemas.openxmlformats.org/officeDocument/2006/customXml" ds:itemID="{F78706F6-1017-47FC-A27C-BC356D040B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23043e-81b7-4209-b92b-1faa56a456f9"/>
    <ds:schemaRef ds:uri="25c11ac1-708b-4354-b7bb-2cd2d4dd64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25_AAN-101-PPT_v08</Template>
  <TotalTime>1138</TotalTime>
  <Words>6422</Words>
  <Application>Microsoft Office PowerPoint</Application>
  <PresentationFormat>Custom</PresentationFormat>
  <Paragraphs>540</Paragraphs>
  <Slides>51</Slides>
  <Notes>50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PP Mori</vt:lpstr>
      <vt:lpstr>Calibri</vt:lpstr>
      <vt:lpstr>Open Sans</vt:lpstr>
      <vt:lpstr>Aptos</vt:lpstr>
      <vt:lpstr>AAN Theme WHITE</vt:lpstr>
      <vt:lpstr>PowerPoint Presentation</vt:lpstr>
      <vt:lpstr>Delandistrogene Moxeparvovec Gene Therapy in Individuals With Duchenne Muscular Dystrophy: Evidence in Focus</vt:lpstr>
      <vt:lpstr>Evidence in focus funding</vt:lpstr>
      <vt:lpstr>Sharing this information</vt:lpstr>
      <vt:lpstr>Presentation objective</vt:lpstr>
      <vt:lpstr>Presentation overview</vt:lpstr>
      <vt:lpstr>Introduction</vt:lpstr>
      <vt:lpstr>Introduction</vt:lpstr>
      <vt:lpstr>Introduction</vt:lpstr>
      <vt:lpstr>Introduction</vt:lpstr>
      <vt:lpstr>Systematic review development process</vt:lpstr>
      <vt:lpstr>Literature search &amp; review</vt:lpstr>
      <vt:lpstr>Literature search &amp; review</vt:lpstr>
      <vt:lpstr>Literature search &amp; review </vt:lpstr>
      <vt:lpstr>PowerPoint Presentation</vt:lpstr>
      <vt:lpstr>Summary of clinical trials </vt:lpstr>
      <vt:lpstr>Summary of clinical trials </vt:lpstr>
      <vt:lpstr>Summary of clinical trials </vt:lpstr>
      <vt:lpstr>Summary of clinical trials </vt:lpstr>
      <vt:lpstr>Summary of clinical trials </vt:lpstr>
      <vt:lpstr>Summary of clinical Trials </vt:lpstr>
      <vt:lpstr>Efficacy data </vt:lpstr>
      <vt:lpstr>Safety </vt:lpstr>
      <vt:lpstr>Safety </vt:lpstr>
      <vt:lpstr>Safety </vt:lpstr>
      <vt:lpstr>Safety </vt:lpstr>
      <vt:lpstr>PowerPoint Presentation</vt:lpstr>
      <vt:lpstr>FDA approval </vt:lpstr>
      <vt:lpstr>FDA approval </vt:lpstr>
      <vt:lpstr>FDA approval </vt:lpstr>
      <vt:lpstr>PowerPoint Presentation</vt:lpstr>
      <vt:lpstr>Populations for use </vt:lpstr>
      <vt:lpstr>Populations for use </vt:lpstr>
      <vt:lpstr>Populations for use </vt:lpstr>
      <vt:lpstr>Measuring improvement in motor function </vt:lpstr>
      <vt:lpstr>Measuring improvement in motor function </vt:lpstr>
      <vt:lpstr>Biomarkers of efficacy </vt:lpstr>
      <vt:lpstr>Biomarkers of efficacy </vt:lpstr>
      <vt:lpstr>Biomarkers of efficacy </vt:lpstr>
      <vt:lpstr>Biomarkers of efficacy </vt:lpstr>
      <vt:lpstr>Biomarkers of efficacy </vt:lpstr>
      <vt:lpstr>Safety monitoring and infrastructure for use </vt:lpstr>
      <vt:lpstr>Safety monitoring and infrastructure for use </vt:lpstr>
      <vt:lpstr>Coverage considerations </vt:lpstr>
      <vt:lpstr>PowerPoint Presentation</vt:lpstr>
      <vt:lpstr>Suggestions for future research </vt:lpstr>
      <vt:lpstr>Suggestions for future research </vt:lpstr>
      <vt:lpstr>Suggestions for future research </vt:lpstr>
      <vt:lpstr>Suggestions for future research </vt:lpstr>
      <vt:lpstr>Access Evidence in Focus &amp; related resources</vt:lpstr>
      <vt:lpstr>PowerPoint Presentation</vt:lpstr>
    </vt:vector>
  </TitlesOfParts>
  <Manager/>
  <Company>American Academy of Neurology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Heather Silsbee</dc:creator>
  <cp:keywords/>
  <dc:description/>
  <cp:lastModifiedBy>Heather Silsbee</cp:lastModifiedBy>
  <cp:revision>41</cp:revision>
  <dcterms:created xsi:type="dcterms:W3CDTF">2025-02-10T19:01:09Z</dcterms:created>
  <dcterms:modified xsi:type="dcterms:W3CDTF">2025-05-16T21:05:28Z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0x0101001CB2C62565CAA249AE8C95669AB38669</vt:lpwstr>
  </property>
</Properties>
</file>