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61" r:id="rId6"/>
  </p:sldMasterIdLst>
  <p:notesMasterIdLst>
    <p:notesMasterId r:id="rId62"/>
  </p:notesMasterIdLst>
  <p:sldIdLst>
    <p:sldId id="281" r:id="rId7"/>
    <p:sldId id="2147481157" r:id="rId8"/>
    <p:sldId id="2147481158" r:id="rId9"/>
    <p:sldId id="2147481159" r:id="rId10"/>
    <p:sldId id="2147481160" r:id="rId11"/>
    <p:sldId id="2147481161" r:id="rId12"/>
    <p:sldId id="2147481162" r:id="rId13"/>
    <p:sldId id="2147481165" r:id="rId14"/>
    <p:sldId id="2147481166" r:id="rId15"/>
    <p:sldId id="2147481167" r:id="rId16"/>
    <p:sldId id="2147481168" r:id="rId17"/>
    <p:sldId id="2147481164" r:id="rId18"/>
    <p:sldId id="2147481170" r:id="rId19"/>
    <p:sldId id="2147481169" r:id="rId20"/>
    <p:sldId id="2147481171" r:id="rId21"/>
    <p:sldId id="326" r:id="rId22"/>
    <p:sldId id="2147481172" r:id="rId23"/>
    <p:sldId id="2147481173" r:id="rId24"/>
    <p:sldId id="2147481174" r:id="rId25"/>
    <p:sldId id="2147481176" r:id="rId26"/>
    <p:sldId id="2147481175" r:id="rId27"/>
    <p:sldId id="2147481177" r:id="rId28"/>
    <p:sldId id="2147481178" r:id="rId29"/>
    <p:sldId id="2147481179" r:id="rId30"/>
    <p:sldId id="2147481185" r:id="rId31"/>
    <p:sldId id="2147481180" r:id="rId32"/>
    <p:sldId id="2147481181" r:id="rId33"/>
    <p:sldId id="2147481182" r:id="rId34"/>
    <p:sldId id="2147481183" r:id="rId35"/>
    <p:sldId id="2147481209" r:id="rId36"/>
    <p:sldId id="2147481184" r:id="rId37"/>
    <p:sldId id="2147481186" r:id="rId38"/>
    <p:sldId id="2147481189" r:id="rId39"/>
    <p:sldId id="2147481190" r:id="rId40"/>
    <p:sldId id="2147481191" r:id="rId41"/>
    <p:sldId id="2147481192" r:id="rId42"/>
    <p:sldId id="2147481193" r:id="rId43"/>
    <p:sldId id="2147481194" r:id="rId44"/>
    <p:sldId id="2147481195" r:id="rId45"/>
    <p:sldId id="2147481187" r:id="rId46"/>
    <p:sldId id="2147481196" r:id="rId47"/>
    <p:sldId id="2147481197" r:id="rId48"/>
    <p:sldId id="2147481198" r:id="rId49"/>
    <p:sldId id="2147481199" r:id="rId50"/>
    <p:sldId id="2147481200" r:id="rId51"/>
    <p:sldId id="2147481201" r:id="rId52"/>
    <p:sldId id="2147481202" r:id="rId53"/>
    <p:sldId id="2147481203" r:id="rId54"/>
    <p:sldId id="2147481204" r:id="rId55"/>
    <p:sldId id="2147481188" r:id="rId56"/>
    <p:sldId id="2147481205" r:id="rId57"/>
    <p:sldId id="2147481206" r:id="rId58"/>
    <p:sldId id="2147481207" r:id="rId59"/>
    <p:sldId id="2147481208" r:id="rId60"/>
    <p:sldId id="266" r:id="rId61"/>
  </p:sldIdLst>
  <p:sldSz cx="24387175" cy="13716000"/>
  <p:notesSz cx="6858000" cy="9144000"/>
  <p:embeddedFontLst>
    <p:embeddedFont>
      <p:font typeface="PP Mori" panose="020B0604020202020204" charset="0"/>
      <p:regular r:id="rId63"/>
      <p:italic r:id="rId6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01926F-DC0C-C54E-4100-91D571C13EF3}" name="Val Lick" initials="VL" userId="S::vlick@aan.com::583879c9-41b6-481f-b723-f90e566f074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8F282"/>
    <a:srgbClr val="03CC45"/>
    <a:srgbClr val="0C3E0C"/>
    <a:srgbClr val="055714"/>
    <a:srgbClr val="21E059"/>
    <a:srgbClr val="D6FCF7"/>
    <a:srgbClr val="8FF7E5"/>
    <a:srgbClr val="C8E7FF"/>
    <a:srgbClr val="FFFCB5"/>
    <a:srgbClr val="FFFA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81703" autoAdjust="0"/>
  </p:normalViewPr>
  <p:slideViewPr>
    <p:cSldViewPr snapToGrid="0">
      <p:cViewPr varScale="1">
        <p:scale>
          <a:sx n="31" d="100"/>
          <a:sy n="31" d="100"/>
        </p:scale>
        <p:origin x="192"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1.fntdata"/><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2.fntdata"/><Relationship Id="rId69"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BA5A3D-6688-4893-8835-CE08E5519F93}"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n-US"/>
        </a:p>
      </dgm:t>
    </dgm:pt>
    <dgm:pt modelId="{A0144929-5985-4ECE-B82D-28FC10CB6F4A}">
      <dgm:prSet phldrT="[Text]"/>
      <dgm:spPr/>
      <dgm:t>
        <a:bodyPr/>
        <a:lstStyle/>
        <a:p>
          <a:r>
            <a:rPr lang="en-US" dirty="0"/>
            <a:t>Inclusion Criteria</a:t>
          </a:r>
        </a:p>
      </dgm:t>
    </dgm:pt>
    <dgm:pt modelId="{B3D99B26-63FB-4249-A956-5C586D3E330A}" type="parTrans" cxnId="{5BB33EC3-74D8-44CD-989D-6BB8F1266F78}">
      <dgm:prSet/>
      <dgm:spPr/>
      <dgm:t>
        <a:bodyPr/>
        <a:lstStyle/>
        <a:p>
          <a:endParaRPr lang="en-US"/>
        </a:p>
      </dgm:t>
    </dgm:pt>
    <dgm:pt modelId="{E64C6ED6-8C44-4CB4-9EB9-6D085DFADC7F}" type="sibTrans" cxnId="{5BB33EC3-74D8-44CD-989D-6BB8F1266F78}">
      <dgm:prSet/>
      <dgm:spPr/>
      <dgm:t>
        <a:bodyPr/>
        <a:lstStyle/>
        <a:p>
          <a:endParaRPr lang="en-US"/>
        </a:p>
      </dgm:t>
    </dgm:pt>
    <dgm:pt modelId="{58584ECB-6E85-45B0-B842-4026F3C5C923}">
      <dgm:prSet phldrT="[Text]"/>
      <dgm:spPr/>
      <dgm:t>
        <a:bodyPr/>
        <a:lstStyle/>
        <a:p>
          <a:r>
            <a:rPr lang="en-US" dirty="0"/>
            <a:t>Exclusion Criteria</a:t>
          </a:r>
        </a:p>
      </dgm:t>
    </dgm:pt>
    <dgm:pt modelId="{66E247C5-F351-4FFD-A378-8B2A7BE5386F}" type="parTrans" cxnId="{D9EDB20A-3D05-41FC-8D72-75534410C170}">
      <dgm:prSet/>
      <dgm:spPr/>
      <dgm:t>
        <a:bodyPr/>
        <a:lstStyle/>
        <a:p>
          <a:endParaRPr lang="en-US"/>
        </a:p>
      </dgm:t>
    </dgm:pt>
    <dgm:pt modelId="{A56C05CC-384B-498A-8AD7-ED1942A58A9B}" type="sibTrans" cxnId="{D9EDB20A-3D05-41FC-8D72-75534410C170}">
      <dgm:prSet/>
      <dgm:spPr/>
      <dgm:t>
        <a:bodyPr/>
        <a:lstStyle/>
        <a:p>
          <a:endParaRPr lang="en-US"/>
        </a:p>
      </dgm:t>
    </dgm:pt>
    <dgm:pt modelId="{3EFFB0A5-77C7-467E-A4B4-F06825849C50}">
      <dgm:prSet phldrT="[Text]"/>
      <dgm:spPr/>
      <dgm:t>
        <a:bodyPr/>
        <a:lstStyle/>
        <a:p>
          <a:r>
            <a:rPr lang="en-US" dirty="0"/>
            <a:t>Relevant to the clinical questions</a:t>
          </a:r>
        </a:p>
      </dgm:t>
    </dgm:pt>
    <dgm:pt modelId="{102C73D0-773D-4320-96F1-697070F60313}" type="parTrans" cxnId="{3BF34479-8706-44D5-AB1B-0CAB0132DCD8}">
      <dgm:prSet/>
      <dgm:spPr/>
      <dgm:t>
        <a:bodyPr/>
        <a:lstStyle/>
        <a:p>
          <a:endParaRPr lang="en-US"/>
        </a:p>
      </dgm:t>
    </dgm:pt>
    <dgm:pt modelId="{723AA8A9-7105-439A-B24F-71054EAD9D31}" type="sibTrans" cxnId="{3BF34479-8706-44D5-AB1B-0CAB0132DCD8}">
      <dgm:prSet/>
      <dgm:spPr/>
      <dgm:t>
        <a:bodyPr/>
        <a:lstStyle/>
        <a:p>
          <a:endParaRPr lang="en-US"/>
        </a:p>
      </dgm:t>
    </dgm:pt>
    <dgm:pt modelId="{C90942D8-2DFC-459A-90A3-8071FEF902F5}">
      <dgm:prSet phldrT="[Text]"/>
      <dgm:spPr/>
      <dgm:t>
        <a:bodyPr/>
        <a:lstStyle/>
        <a:p>
          <a:r>
            <a:rPr lang="en-US" dirty="0"/>
            <a:t>Study design was an RCT</a:t>
          </a:r>
        </a:p>
      </dgm:t>
    </dgm:pt>
    <dgm:pt modelId="{8591C63E-8424-46C5-8233-6E9540F4C3CE}" type="parTrans" cxnId="{7180A680-BE57-4075-913C-E74957E83306}">
      <dgm:prSet/>
      <dgm:spPr/>
      <dgm:t>
        <a:bodyPr/>
        <a:lstStyle/>
        <a:p>
          <a:endParaRPr lang="en-US"/>
        </a:p>
      </dgm:t>
    </dgm:pt>
    <dgm:pt modelId="{04687904-F5BD-48D1-A77C-6DDF3B6B706B}" type="sibTrans" cxnId="{7180A680-BE57-4075-913C-E74957E83306}">
      <dgm:prSet/>
      <dgm:spPr/>
      <dgm:t>
        <a:bodyPr/>
        <a:lstStyle/>
        <a:p>
          <a:endParaRPr lang="en-US"/>
        </a:p>
      </dgm:t>
    </dgm:pt>
    <dgm:pt modelId="{E5AEB267-BD63-45CE-A5D0-63C2AB6E6B38}">
      <dgm:prSet phldrT="[Text]"/>
      <dgm:spPr/>
      <dgm:t>
        <a:bodyPr/>
        <a:lstStyle/>
        <a:p>
          <a:r>
            <a:rPr lang="en-US" dirty="0"/>
            <a:t>Participants were at least 18 years old</a:t>
          </a:r>
        </a:p>
      </dgm:t>
    </dgm:pt>
    <dgm:pt modelId="{ED2D3B0A-727A-4C6C-8F80-75129B7E432B}" type="parTrans" cxnId="{5A027236-FC86-4B1A-8CC7-5726A4761B12}">
      <dgm:prSet/>
      <dgm:spPr/>
      <dgm:t>
        <a:bodyPr/>
        <a:lstStyle/>
        <a:p>
          <a:endParaRPr lang="en-US"/>
        </a:p>
      </dgm:t>
    </dgm:pt>
    <dgm:pt modelId="{389988E5-6DB4-4F65-BB56-1768035B3FBA}" type="sibTrans" cxnId="{5A027236-FC86-4B1A-8CC7-5726A4761B12}">
      <dgm:prSet/>
      <dgm:spPr/>
      <dgm:t>
        <a:bodyPr/>
        <a:lstStyle/>
        <a:p>
          <a:endParaRPr lang="en-US"/>
        </a:p>
      </dgm:t>
    </dgm:pt>
    <dgm:pt modelId="{C50E67C9-AB6B-4EF2-833F-4D3B67FF9DF6}">
      <dgm:prSet phldrT="[Text]"/>
      <dgm:spPr/>
      <dgm:t>
        <a:bodyPr/>
        <a:lstStyle/>
        <a:p>
          <a:r>
            <a:rPr lang="en-US" dirty="0"/>
            <a:t>Participants were diagnosed with radiculopathy or spinal stenosis</a:t>
          </a:r>
        </a:p>
      </dgm:t>
    </dgm:pt>
    <dgm:pt modelId="{E1BC04A0-E13B-45CB-9376-F70C1C1CA58A}" type="parTrans" cxnId="{44256496-D45A-4FDD-B374-6A68493059C1}">
      <dgm:prSet/>
      <dgm:spPr/>
      <dgm:t>
        <a:bodyPr/>
        <a:lstStyle/>
        <a:p>
          <a:endParaRPr lang="en-US"/>
        </a:p>
      </dgm:t>
    </dgm:pt>
    <dgm:pt modelId="{24AB3B75-03CA-45AF-878F-36DE91C180C3}" type="sibTrans" cxnId="{44256496-D45A-4FDD-B374-6A68493059C1}">
      <dgm:prSet/>
      <dgm:spPr/>
      <dgm:t>
        <a:bodyPr/>
        <a:lstStyle/>
        <a:p>
          <a:endParaRPr lang="en-US"/>
        </a:p>
      </dgm:t>
    </dgm:pt>
    <dgm:pt modelId="{C880ACCD-AF96-41BF-B4FB-4A96929C8691}">
      <dgm:prSet phldrT="[Text]"/>
      <dgm:spPr/>
      <dgm:t>
        <a:bodyPr/>
        <a:lstStyle/>
        <a:p>
          <a:r>
            <a:rPr lang="en-US" dirty="0"/>
            <a:t>Intervention included was an ESI (transforaminal, interlaminar, or caudal)</a:t>
          </a:r>
        </a:p>
      </dgm:t>
    </dgm:pt>
    <dgm:pt modelId="{8307393B-9F16-4100-8B02-135C4E75A4AC}" type="parTrans" cxnId="{1D317A5F-962B-45F5-B129-A860F9778BF1}">
      <dgm:prSet/>
      <dgm:spPr/>
      <dgm:t>
        <a:bodyPr/>
        <a:lstStyle/>
        <a:p>
          <a:endParaRPr lang="en-US"/>
        </a:p>
      </dgm:t>
    </dgm:pt>
    <dgm:pt modelId="{B38F7614-2C0F-4704-820A-7C0C6A114D52}" type="sibTrans" cxnId="{1D317A5F-962B-45F5-B129-A860F9778BF1}">
      <dgm:prSet/>
      <dgm:spPr/>
      <dgm:t>
        <a:bodyPr/>
        <a:lstStyle/>
        <a:p>
          <a:endParaRPr lang="en-US"/>
        </a:p>
      </dgm:t>
    </dgm:pt>
    <dgm:pt modelId="{AB52E7DD-CA44-452E-9834-0281E86A0D99}">
      <dgm:prSet phldrT="[Text]"/>
      <dgm:spPr/>
      <dgm:t>
        <a:bodyPr/>
        <a:lstStyle/>
        <a:p>
          <a:r>
            <a:rPr lang="en-US" dirty="0"/>
            <a:t>Participants only had axial pain without radiculopathy</a:t>
          </a:r>
        </a:p>
      </dgm:t>
    </dgm:pt>
    <dgm:pt modelId="{9EBD3BC1-977E-462D-B560-140C6272B8F9}" type="parTrans" cxnId="{5F2D9BAA-EFE9-4F38-AE2C-7A90042C565B}">
      <dgm:prSet/>
      <dgm:spPr/>
      <dgm:t>
        <a:bodyPr/>
        <a:lstStyle/>
        <a:p>
          <a:endParaRPr lang="en-US"/>
        </a:p>
      </dgm:t>
    </dgm:pt>
    <dgm:pt modelId="{E1CDE53F-D37A-4065-A68A-6CA9266621EC}" type="sibTrans" cxnId="{5F2D9BAA-EFE9-4F38-AE2C-7A90042C565B}">
      <dgm:prSet/>
      <dgm:spPr/>
      <dgm:t>
        <a:bodyPr/>
        <a:lstStyle/>
        <a:p>
          <a:endParaRPr lang="en-US"/>
        </a:p>
      </dgm:t>
    </dgm:pt>
    <dgm:pt modelId="{1E8FC4FA-4381-40B8-90FE-5C45BAD75BC3}">
      <dgm:prSet phldrT="[Text]"/>
      <dgm:spPr/>
      <dgm:t>
        <a:bodyPr/>
        <a:lstStyle/>
        <a:p>
          <a:r>
            <a:rPr lang="en-US" dirty="0"/>
            <a:t>Intervention was a facet joint injection or medial branch block</a:t>
          </a:r>
        </a:p>
      </dgm:t>
    </dgm:pt>
    <dgm:pt modelId="{35B97BAF-FE06-4E1F-9A2B-E536DAD7AFE7}" type="parTrans" cxnId="{CBEDACB7-E54C-48B8-A129-C0A3A8797BB9}">
      <dgm:prSet/>
      <dgm:spPr/>
      <dgm:t>
        <a:bodyPr/>
        <a:lstStyle/>
        <a:p>
          <a:endParaRPr lang="en-US"/>
        </a:p>
      </dgm:t>
    </dgm:pt>
    <dgm:pt modelId="{B6821B45-FB4D-4E26-AD43-8770E534BD0B}" type="sibTrans" cxnId="{CBEDACB7-E54C-48B8-A129-C0A3A8797BB9}">
      <dgm:prSet/>
      <dgm:spPr/>
      <dgm:t>
        <a:bodyPr/>
        <a:lstStyle/>
        <a:p>
          <a:endParaRPr lang="en-US"/>
        </a:p>
      </dgm:t>
    </dgm:pt>
    <dgm:pt modelId="{7598EEFD-E9AE-4180-8DF9-70D04DC1550B}">
      <dgm:prSet phldrT="[Text]"/>
      <dgm:spPr/>
      <dgm:t>
        <a:bodyPr/>
        <a:lstStyle/>
        <a:p>
          <a:r>
            <a:rPr lang="en-US" dirty="0"/>
            <a:t>Study type was anything other than an RCT</a:t>
          </a:r>
        </a:p>
      </dgm:t>
    </dgm:pt>
    <dgm:pt modelId="{A3351904-16BC-465B-BB4A-41A48C723C98}" type="parTrans" cxnId="{F04AA6C3-5905-4270-A1FF-E9D45274E236}">
      <dgm:prSet/>
      <dgm:spPr/>
      <dgm:t>
        <a:bodyPr/>
        <a:lstStyle/>
        <a:p>
          <a:endParaRPr lang="en-US"/>
        </a:p>
      </dgm:t>
    </dgm:pt>
    <dgm:pt modelId="{ED5D052C-59F2-4EF2-8B73-122CC77D1480}" type="sibTrans" cxnId="{F04AA6C3-5905-4270-A1FF-E9D45274E236}">
      <dgm:prSet/>
      <dgm:spPr/>
      <dgm:t>
        <a:bodyPr/>
        <a:lstStyle/>
        <a:p>
          <a:endParaRPr lang="en-US"/>
        </a:p>
      </dgm:t>
    </dgm:pt>
    <dgm:pt modelId="{83D4D18F-979E-43E5-B831-13315A098827}" type="pres">
      <dgm:prSet presAssocID="{B1BA5A3D-6688-4893-8835-CE08E5519F93}" presName="Name0" presStyleCnt="0">
        <dgm:presLayoutVars>
          <dgm:chMax val="2"/>
          <dgm:chPref val="2"/>
          <dgm:dir/>
          <dgm:animOne/>
          <dgm:resizeHandles val="exact"/>
        </dgm:presLayoutVars>
      </dgm:prSet>
      <dgm:spPr/>
    </dgm:pt>
    <dgm:pt modelId="{D43E36D4-D6F8-4B71-90F6-DDBDFCA4C565}" type="pres">
      <dgm:prSet presAssocID="{B1BA5A3D-6688-4893-8835-CE08E5519F93}" presName="Background" presStyleLbl="bgImgPlace1" presStyleIdx="0" presStyleCnt="1"/>
      <dgm:spPr/>
    </dgm:pt>
    <dgm:pt modelId="{2447CAB7-8B39-4E21-A02F-3C83F4B7176B}" type="pres">
      <dgm:prSet presAssocID="{B1BA5A3D-6688-4893-8835-CE08E5519F93}" presName="ParentText1" presStyleLbl="revTx" presStyleIdx="0" presStyleCnt="2">
        <dgm:presLayoutVars>
          <dgm:chMax val="0"/>
          <dgm:chPref val="0"/>
          <dgm:bulletEnabled val="1"/>
        </dgm:presLayoutVars>
      </dgm:prSet>
      <dgm:spPr/>
    </dgm:pt>
    <dgm:pt modelId="{073F5360-4C78-434E-A254-798FFDD1EDA2}" type="pres">
      <dgm:prSet presAssocID="{B1BA5A3D-6688-4893-8835-CE08E5519F93}" presName="ParentText2" presStyleLbl="revTx" presStyleIdx="1" presStyleCnt="2">
        <dgm:presLayoutVars>
          <dgm:chMax val="0"/>
          <dgm:chPref val="0"/>
          <dgm:bulletEnabled val="1"/>
        </dgm:presLayoutVars>
      </dgm:prSet>
      <dgm:spPr/>
    </dgm:pt>
    <dgm:pt modelId="{6B602FA9-22DA-416F-ADBB-47EE6B6D77E6}" type="pres">
      <dgm:prSet presAssocID="{B1BA5A3D-6688-4893-8835-CE08E5519F93}" presName="Plus" presStyleLbl="alignNode1" presStyleIdx="0" presStyleCnt="2"/>
      <dgm:spPr/>
    </dgm:pt>
    <dgm:pt modelId="{72915F23-F544-41F0-ACE5-C5CE0A4E8198}" type="pres">
      <dgm:prSet presAssocID="{B1BA5A3D-6688-4893-8835-CE08E5519F93}" presName="Minus" presStyleLbl="alignNode1" presStyleIdx="1" presStyleCnt="2"/>
      <dgm:spPr/>
    </dgm:pt>
    <dgm:pt modelId="{4688E5B8-06E9-46FD-90C9-26AC1F49874A}" type="pres">
      <dgm:prSet presAssocID="{B1BA5A3D-6688-4893-8835-CE08E5519F93}" presName="Divider" presStyleLbl="parChTrans1D1" presStyleIdx="0" presStyleCnt="1"/>
      <dgm:spPr/>
    </dgm:pt>
  </dgm:ptLst>
  <dgm:cxnLst>
    <dgm:cxn modelId="{D9EDB20A-3D05-41FC-8D72-75534410C170}" srcId="{B1BA5A3D-6688-4893-8835-CE08E5519F93}" destId="{58584ECB-6E85-45B0-B842-4026F3C5C923}" srcOrd="1" destOrd="0" parTransId="{66E247C5-F351-4FFD-A378-8B2A7BE5386F}" sibTransId="{A56C05CC-384B-498A-8AD7-ED1942A58A9B}"/>
    <dgm:cxn modelId="{837B421C-AE3E-4575-98CB-F2F78760064B}" type="presOf" srcId="{B1BA5A3D-6688-4893-8835-CE08E5519F93}" destId="{83D4D18F-979E-43E5-B831-13315A098827}" srcOrd="0" destOrd="0" presId="urn:microsoft.com/office/officeart/2009/3/layout/PlusandMinus"/>
    <dgm:cxn modelId="{9D276B26-DDFD-401F-BE6B-3C292C302499}" type="presOf" srcId="{E5AEB267-BD63-45CE-A5D0-63C2AB6E6B38}" destId="{2447CAB7-8B39-4E21-A02F-3C83F4B7176B}" srcOrd="0" destOrd="3" presId="urn:microsoft.com/office/officeart/2009/3/layout/PlusandMinus"/>
    <dgm:cxn modelId="{FC0D3D2B-F40F-49D0-BEED-04976C37029A}" type="presOf" srcId="{AB52E7DD-CA44-452E-9834-0281E86A0D99}" destId="{073F5360-4C78-434E-A254-798FFDD1EDA2}" srcOrd="0" destOrd="1" presId="urn:microsoft.com/office/officeart/2009/3/layout/PlusandMinus"/>
    <dgm:cxn modelId="{5A027236-FC86-4B1A-8CC7-5726A4761B12}" srcId="{A0144929-5985-4ECE-B82D-28FC10CB6F4A}" destId="{E5AEB267-BD63-45CE-A5D0-63C2AB6E6B38}" srcOrd="2" destOrd="0" parTransId="{ED2D3B0A-727A-4C6C-8F80-75129B7E432B}" sibTransId="{389988E5-6DB4-4F65-BB56-1768035B3FBA}"/>
    <dgm:cxn modelId="{F494E23C-FD96-4053-99E9-22744A493B95}" type="presOf" srcId="{58584ECB-6E85-45B0-B842-4026F3C5C923}" destId="{073F5360-4C78-434E-A254-798FFDD1EDA2}" srcOrd="0" destOrd="0" presId="urn:microsoft.com/office/officeart/2009/3/layout/PlusandMinus"/>
    <dgm:cxn modelId="{1D317A5F-962B-45F5-B129-A860F9778BF1}" srcId="{A0144929-5985-4ECE-B82D-28FC10CB6F4A}" destId="{C880ACCD-AF96-41BF-B4FB-4A96929C8691}" srcOrd="4" destOrd="0" parTransId="{8307393B-9F16-4100-8B02-135C4E75A4AC}" sibTransId="{B38F7614-2C0F-4704-820A-7C0C6A114D52}"/>
    <dgm:cxn modelId="{E91E9B62-064A-4C16-9A57-3ED0F39765D0}" type="presOf" srcId="{3EFFB0A5-77C7-467E-A4B4-F06825849C50}" destId="{2447CAB7-8B39-4E21-A02F-3C83F4B7176B}" srcOrd="0" destOrd="1" presId="urn:microsoft.com/office/officeart/2009/3/layout/PlusandMinus"/>
    <dgm:cxn modelId="{D1E48267-CD06-43BF-947D-800137D8BB94}" type="presOf" srcId="{C880ACCD-AF96-41BF-B4FB-4A96929C8691}" destId="{2447CAB7-8B39-4E21-A02F-3C83F4B7176B}" srcOrd="0" destOrd="5" presId="urn:microsoft.com/office/officeart/2009/3/layout/PlusandMinus"/>
    <dgm:cxn modelId="{94E0116F-A470-4F66-8F18-E872D6506C24}" type="presOf" srcId="{A0144929-5985-4ECE-B82D-28FC10CB6F4A}" destId="{2447CAB7-8B39-4E21-A02F-3C83F4B7176B}" srcOrd="0" destOrd="0" presId="urn:microsoft.com/office/officeart/2009/3/layout/PlusandMinus"/>
    <dgm:cxn modelId="{3BF34479-8706-44D5-AB1B-0CAB0132DCD8}" srcId="{A0144929-5985-4ECE-B82D-28FC10CB6F4A}" destId="{3EFFB0A5-77C7-467E-A4B4-F06825849C50}" srcOrd="0" destOrd="0" parTransId="{102C73D0-773D-4320-96F1-697070F60313}" sibTransId="{723AA8A9-7105-439A-B24F-71054EAD9D31}"/>
    <dgm:cxn modelId="{7180A680-BE57-4075-913C-E74957E83306}" srcId="{A0144929-5985-4ECE-B82D-28FC10CB6F4A}" destId="{C90942D8-2DFC-459A-90A3-8071FEF902F5}" srcOrd="1" destOrd="0" parTransId="{8591C63E-8424-46C5-8233-6E9540F4C3CE}" sibTransId="{04687904-F5BD-48D1-A77C-6DDF3B6B706B}"/>
    <dgm:cxn modelId="{44256496-D45A-4FDD-B374-6A68493059C1}" srcId="{A0144929-5985-4ECE-B82D-28FC10CB6F4A}" destId="{C50E67C9-AB6B-4EF2-833F-4D3B67FF9DF6}" srcOrd="3" destOrd="0" parTransId="{E1BC04A0-E13B-45CB-9376-F70C1C1CA58A}" sibTransId="{24AB3B75-03CA-45AF-878F-36DE91C180C3}"/>
    <dgm:cxn modelId="{5F2D9BAA-EFE9-4F38-AE2C-7A90042C565B}" srcId="{58584ECB-6E85-45B0-B842-4026F3C5C923}" destId="{AB52E7DD-CA44-452E-9834-0281E86A0D99}" srcOrd="0" destOrd="0" parTransId="{9EBD3BC1-977E-462D-B560-140C6272B8F9}" sibTransId="{E1CDE53F-D37A-4065-A68A-6CA9266621EC}"/>
    <dgm:cxn modelId="{CBEDACB7-E54C-48B8-A129-C0A3A8797BB9}" srcId="{58584ECB-6E85-45B0-B842-4026F3C5C923}" destId="{1E8FC4FA-4381-40B8-90FE-5C45BAD75BC3}" srcOrd="1" destOrd="0" parTransId="{35B97BAF-FE06-4E1F-9A2B-E536DAD7AFE7}" sibTransId="{B6821B45-FB4D-4E26-AD43-8770E534BD0B}"/>
    <dgm:cxn modelId="{C9609BBD-7291-4046-B196-CF63CC18582E}" type="presOf" srcId="{7598EEFD-E9AE-4180-8DF9-70D04DC1550B}" destId="{073F5360-4C78-434E-A254-798FFDD1EDA2}" srcOrd="0" destOrd="3" presId="urn:microsoft.com/office/officeart/2009/3/layout/PlusandMinus"/>
    <dgm:cxn modelId="{F817DABE-700B-4612-A0AC-6E3A774B85ED}" type="presOf" srcId="{1E8FC4FA-4381-40B8-90FE-5C45BAD75BC3}" destId="{073F5360-4C78-434E-A254-798FFDD1EDA2}" srcOrd="0" destOrd="2" presId="urn:microsoft.com/office/officeart/2009/3/layout/PlusandMinus"/>
    <dgm:cxn modelId="{5BB33EC3-74D8-44CD-989D-6BB8F1266F78}" srcId="{B1BA5A3D-6688-4893-8835-CE08E5519F93}" destId="{A0144929-5985-4ECE-B82D-28FC10CB6F4A}" srcOrd="0" destOrd="0" parTransId="{B3D99B26-63FB-4249-A956-5C586D3E330A}" sibTransId="{E64C6ED6-8C44-4CB4-9EB9-6D085DFADC7F}"/>
    <dgm:cxn modelId="{F04AA6C3-5905-4270-A1FF-E9D45274E236}" srcId="{58584ECB-6E85-45B0-B842-4026F3C5C923}" destId="{7598EEFD-E9AE-4180-8DF9-70D04DC1550B}" srcOrd="2" destOrd="0" parTransId="{A3351904-16BC-465B-BB4A-41A48C723C98}" sibTransId="{ED5D052C-59F2-4EF2-8B73-122CC77D1480}"/>
    <dgm:cxn modelId="{8978F8C6-81EC-4D2E-A477-3F2FB8400B7C}" type="presOf" srcId="{C50E67C9-AB6B-4EF2-833F-4D3B67FF9DF6}" destId="{2447CAB7-8B39-4E21-A02F-3C83F4B7176B}" srcOrd="0" destOrd="4" presId="urn:microsoft.com/office/officeart/2009/3/layout/PlusandMinus"/>
    <dgm:cxn modelId="{F1DE24F1-9953-44C8-BABE-AD73A9DFC876}" type="presOf" srcId="{C90942D8-2DFC-459A-90A3-8071FEF902F5}" destId="{2447CAB7-8B39-4E21-A02F-3C83F4B7176B}" srcOrd="0" destOrd="2" presId="urn:microsoft.com/office/officeart/2009/3/layout/PlusandMinus"/>
    <dgm:cxn modelId="{83AC1CBF-923D-4371-9762-4CF73D08DD7A}" type="presParOf" srcId="{83D4D18F-979E-43E5-B831-13315A098827}" destId="{D43E36D4-D6F8-4B71-90F6-DDBDFCA4C565}" srcOrd="0" destOrd="0" presId="urn:microsoft.com/office/officeart/2009/3/layout/PlusandMinus"/>
    <dgm:cxn modelId="{9BFF8D9B-82F6-4389-8DC8-7506B0AC76F0}" type="presParOf" srcId="{83D4D18F-979E-43E5-B831-13315A098827}" destId="{2447CAB7-8B39-4E21-A02F-3C83F4B7176B}" srcOrd="1" destOrd="0" presId="urn:microsoft.com/office/officeart/2009/3/layout/PlusandMinus"/>
    <dgm:cxn modelId="{1F19151A-39A9-4D0A-B757-6F45C734DB0D}" type="presParOf" srcId="{83D4D18F-979E-43E5-B831-13315A098827}" destId="{073F5360-4C78-434E-A254-798FFDD1EDA2}" srcOrd="2" destOrd="0" presId="urn:microsoft.com/office/officeart/2009/3/layout/PlusandMinus"/>
    <dgm:cxn modelId="{BFB11EE5-EC00-4B69-8A30-3F486FDDEBFB}" type="presParOf" srcId="{83D4D18F-979E-43E5-B831-13315A098827}" destId="{6B602FA9-22DA-416F-ADBB-47EE6B6D77E6}" srcOrd="3" destOrd="0" presId="urn:microsoft.com/office/officeart/2009/3/layout/PlusandMinus"/>
    <dgm:cxn modelId="{F27BFA33-C1D1-4D52-92CE-37139E0A3160}" type="presParOf" srcId="{83D4D18F-979E-43E5-B831-13315A098827}" destId="{72915F23-F544-41F0-ACE5-C5CE0A4E8198}" srcOrd="4" destOrd="0" presId="urn:microsoft.com/office/officeart/2009/3/layout/PlusandMinus"/>
    <dgm:cxn modelId="{BC5818D4-EA05-4D6E-80C8-6F38AF0D3856}" type="presParOf" srcId="{83D4D18F-979E-43E5-B831-13315A098827}" destId="{4688E5B8-06E9-46FD-90C9-26AC1F49874A}"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E36D4-D6F8-4B71-90F6-DDBDFCA4C565}">
      <dsp:nvSpPr>
        <dsp:cNvPr id="0" name=""/>
        <dsp:cNvSpPr/>
      </dsp:nvSpPr>
      <dsp:spPr>
        <a:xfrm>
          <a:off x="1434836" y="2292314"/>
          <a:ext cx="13870086" cy="7167976"/>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47CAB7-8B39-4E21-A02F-3C83F4B7176B}">
      <dsp:nvSpPr>
        <dsp:cNvPr id="0" name=""/>
        <dsp:cNvSpPr/>
      </dsp:nvSpPr>
      <dsp:spPr>
        <a:xfrm>
          <a:off x="1849344" y="3130617"/>
          <a:ext cx="6440821" cy="6132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5" tIns="74295" rIns="74295" bIns="74295" numCol="1" spcCol="1270" anchor="t" anchorCtr="0">
          <a:noAutofit/>
        </a:bodyPr>
        <a:lstStyle/>
        <a:p>
          <a:pPr marL="0" lvl="0" indent="0" algn="l" defTabSz="1733550">
            <a:lnSpc>
              <a:spcPct val="90000"/>
            </a:lnSpc>
            <a:spcBef>
              <a:spcPct val="0"/>
            </a:spcBef>
            <a:spcAft>
              <a:spcPct val="35000"/>
            </a:spcAft>
            <a:buNone/>
          </a:pPr>
          <a:r>
            <a:rPr lang="en-US" sz="3900" kern="1200" dirty="0"/>
            <a:t>Inclusion Criteria</a:t>
          </a:r>
        </a:p>
        <a:p>
          <a:pPr marL="285750" lvl="1" indent="-285750" algn="l" defTabSz="1333500">
            <a:lnSpc>
              <a:spcPct val="90000"/>
            </a:lnSpc>
            <a:spcBef>
              <a:spcPct val="0"/>
            </a:spcBef>
            <a:spcAft>
              <a:spcPct val="15000"/>
            </a:spcAft>
            <a:buChar char="•"/>
          </a:pPr>
          <a:r>
            <a:rPr lang="en-US" sz="3000" kern="1200" dirty="0"/>
            <a:t>Relevant to the clinical questions</a:t>
          </a:r>
        </a:p>
        <a:p>
          <a:pPr marL="285750" lvl="1" indent="-285750" algn="l" defTabSz="1333500">
            <a:lnSpc>
              <a:spcPct val="90000"/>
            </a:lnSpc>
            <a:spcBef>
              <a:spcPct val="0"/>
            </a:spcBef>
            <a:spcAft>
              <a:spcPct val="15000"/>
            </a:spcAft>
            <a:buChar char="•"/>
          </a:pPr>
          <a:r>
            <a:rPr lang="en-US" sz="3000" kern="1200" dirty="0"/>
            <a:t>Study design was an RCT</a:t>
          </a:r>
        </a:p>
        <a:p>
          <a:pPr marL="285750" lvl="1" indent="-285750" algn="l" defTabSz="1333500">
            <a:lnSpc>
              <a:spcPct val="90000"/>
            </a:lnSpc>
            <a:spcBef>
              <a:spcPct val="0"/>
            </a:spcBef>
            <a:spcAft>
              <a:spcPct val="15000"/>
            </a:spcAft>
            <a:buChar char="•"/>
          </a:pPr>
          <a:r>
            <a:rPr lang="en-US" sz="3000" kern="1200" dirty="0"/>
            <a:t>Participants were at least 18 years old</a:t>
          </a:r>
        </a:p>
        <a:p>
          <a:pPr marL="285750" lvl="1" indent="-285750" algn="l" defTabSz="1333500">
            <a:lnSpc>
              <a:spcPct val="90000"/>
            </a:lnSpc>
            <a:spcBef>
              <a:spcPct val="0"/>
            </a:spcBef>
            <a:spcAft>
              <a:spcPct val="15000"/>
            </a:spcAft>
            <a:buChar char="•"/>
          </a:pPr>
          <a:r>
            <a:rPr lang="en-US" sz="3000" kern="1200" dirty="0"/>
            <a:t>Participants were diagnosed with radiculopathy or spinal stenosis</a:t>
          </a:r>
        </a:p>
        <a:p>
          <a:pPr marL="285750" lvl="1" indent="-285750" algn="l" defTabSz="1333500">
            <a:lnSpc>
              <a:spcPct val="90000"/>
            </a:lnSpc>
            <a:spcBef>
              <a:spcPct val="0"/>
            </a:spcBef>
            <a:spcAft>
              <a:spcPct val="15000"/>
            </a:spcAft>
            <a:buChar char="•"/>
          </a:pPr>
          <a:r>
            <a:rPr lang="en-US" sz="3000" kern="1200" dirty="0"/>
            <a:t>Intervention included was an ESI (transforaminal, interlaminar, or caudal)</a:t>
          </a:r>
        </a:p>
      </dsp:txBody>
      <dsp:txXfrm>
        <a:off x="1849344" y="3130617"/>
        <a:ext cx="6440821" cy="6132116"/>
      </dsp:txXfrm>
    </dsp:sp>
    <dsp:sp modelId="{073F5360-4C78-434E-A254-798FFDD1EDA2}">
      <dsp:nvSpPr>
        <dsp:cNvPr id="0" name=""/>
        <dsp:cNvSpPr/>
      </dsp:nvSpPr>
      <dsp:spPr>
        <a:xfrm>
          <a:off x="8433650" y="3130617"/>
          <a:ext cx="6440821" cy="61321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5" tIns="74295" rIns="74295" bIns="74295" numCol="1" spcCol="1270" anchor="t" anchorCtr="0">
          <a:noAutofit/>
        </a:bodyPr>
        <a:lstStyle/>
        <a:p>
          <a:pPr marL="0" lvl="0" indent="0" algn="l" defTabSz="1733550">
            <a:lnSpc>
              <a:spcPct val="90000"/>
            </a:lnSpc>
            <a:spcBef>
              <a:spcPct val="0"/>
            </a:spcBef>
            <a:spcAft>
              <a:spcPct val="35000"/>
            </a:spcAft>
            <a:buNone/>
          </a:pPr>
          <a:r>
            <a:rPr lang="en-US" sz="3900" kern="1200" dirty="0"/>
            <a:t>Exclusion Criteria</a:t>
          </a:r>
        </a:p>
        <a:p>
          <a:pPr marL="285750" lvl="1" indent="-285750" algn="l" defTabSz="1333500">
            <a:lnSpc>
              <a:spcPct val="90000"/>
            </a:lnSpc>
            <a:spcBef>
              <a:spcPct val="0"/>
            </a:spcBef>
            <a:spcAft>
              <a:spcPct val="15000"/>
            </a:spcAft>
            <a:buChar char="•"/>
          </a:pPr>
          <a:r>
            <a:rPr lang="en-US" sz="3000" kern="1200" dirty="0"/>
            <a:t>Participants only had axial pain without radiculopathy</a:t>
          </a:r>
        </a:p>
        <a:p>
          <a:pPr marL="285750" lvl="1" indent="-285750" algn="l" defTabSz="1333500">
            <a:lnSpc>
              <a:spcPct val="90000"/>
            </a:lnSpc>
            <a:spcBef>
              <a:spcPct val="0"/>
            </a:spcBef>
            <a:spcAft>
              <a:spcPct val="15000"/>
            </a:spcAft>
            <a:buChar char="•"/>
          </a:pPr>
          <a:r>
            <a:rPr lang="en-US" sz="3000" kern="1200" dirty="0"/>
            <a:t>Intervention was a facet joint injection or medial branch block</a:t>
          </a:r>
        </a:p>
        <a:p>
          <a:pPr marL="285750" lvl="1" indent="-285750" algn="l" defTabSz="1333500">
            <a:lnSpc>
              <a:spcPct val="90000"/>
            </a:lnSpc>
            <a:spcBef>
              <a:spcPct val="0"/>
            </a:spcBef>
            <a:spcAft>
              <a:spcPct val="15000"/>
            </a:spcAft>
            <a:buChar char="•"/>
          </a:pPr>
          <a:r>
            <a:rPr lang="en-US" sz="3000" kern="1200" dirty="0"/>
            <a:t>Study type was anything other than an RCT</a:t>
          </a:r>
        </a:p>
      </dsp:txBody>
      <dsp:txXfrm>
        <a:off x="8433650" y="3130617"/>
        <a:ext cx="6440821" cy="6132116"/>
      </dsp:txXfrm>
    </dsp:sp>
    <dsp:sp modelId="{6B602FA9-22DA-416F-ADBB-47EE6B6D77E6}">
      <dsp:nvSpPr>
        <dsp:cNvPr id="0" name=""/>
        <dsp:cNvSpPr/>
      </dsp:nvSpPr>
      <dsp:spPr>
        <a:xfrm>
          <a:off x="0" y="857844"/>
          <a:ext cx="2710246" cy="2710246"/>
        </a:xfrm>
        <a:prstGeom prst="plus">
          <a:avLst>
            <a:gd name="adj" fmla="val 328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915F23-F544-41F0-ACE5-C5CE0A4E8198}">
      <dsp:nvSpPr>
        <dsp:cNvPr id="0" name=""/>
        <dsp:cNvSpPr/>
      </dsp:nvSpPr>
      <dsp:spPr>
        <a:xfrm>
          <a:off x="13391807" y="1832514"/>
          <a:ext cx="2550820" cy="874143"/>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88E5B8-06E9-46FD-90C9-26AC1F49874A}">
      <dsp:nvSpPr>
        <dsp:cNvPr id="0" name=""/>
        <dsp:cNvSpPr/>
      </dsp:nvSpPr>
      <dsp:spPr>
        <a:xfrm>
          <a:off x="8369879" y="3143729"/>
          <a:ext cx="1594" cy="5856761"/>
        </a:xfrm>
        <a:prstGeom prst="line">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4742A-CC9F-784B-93B5-1F772266A94B}" type="datetimeFigureOut">
              <a:rPr lang="en-US" smtClean="0"/>
              <a:t>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1775A-D711-5040-9919-B5FE8BAA6A46}" type="slidenum">
              <a:rPr lang="en-US" smtClean="0"/>
              <a:t>‹#›</a:t>
            </a:fld>
            <a:endParaRPr lang="en-US"/>
          </a:p>
        </p:txBody>
      </p:sp>
    </p:spTree>
    <p:extLst>
      <p:ext uri="{BB962C8B-B14F-4D97-AF65-F5344CB8AC3E}">
        <p14:creationId xmlns:p14="http://schemas.microsoft.com/office/powerpoint/2010/main" val="204222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spine.org/Portals/0/assets/downloads/ResearchClinicalCare/Guidelines/LumbarStenosis.pdf2011"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da.gov/drugs/drug-safety-and-availability/fda-drug-safety-communication-fda-requires-label-changes-warn-rare-serious-neurologic-problems-after#:~:text=%5B04%2D23%2D2014%5D,stroke%2C%20paralysis%2C%20and%20death"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0</a:t>
            </a:fld>
            <a:endParaRPr lang="en-US"/>
          </a:p>
        </p:txBody>
      </p:sp>
    </p:spTree>
    <p:extLst>
      <p:ext uri="{BB962C8B-B14F-4D97-AF65-F5344CB8AC3E}">
        <p14:creationId xmlns:p14="http://schemas.microsoft.com/office/powerpoint/2010/main" val="659878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sz="1800" dirty="0">
                <a:effectLst/>
                <a:latin typeface="Calibri" panose="020F0502020204030204" pitchFamily="34" charset="0"/>
                <a:ea typeface="Calibri" panose="020F0502020204030204" pitchFamily="34" charset="0"/>
              </a:rPr>
              <a:t>Armon C, </a:t>
            </a:r>
            <a:r>
              <a:rPr lang="en-US" sz="1800" dirty="0" err="1">
                <a:effectLst/>
                <a:latin typeface="Calibri" panose="020F0502020204030204" pitchFamily="34" charset="0"/>
                <a:ea typeface="Calibri" panose="020F0502020204030204" pitchFamily="34" charset="0"/>
              </a:rPr>
              <a:t>Argoff</a:t>
            </a:r>
            <a:r>
              <a:rPr lang="en-US" sz="1800" dirty="0">
                <a:effectLst/>
                <a:latin typeface="Calibri" panose="020F0502020204030204" pitchFamily="34" charset="0"/>
                <a:ea typeface="Calibri" panose="020F0502020204030204" pitchFamily="34" charset="0"/>
              </a:rPr>
              <a:t> CE, Samuels J, Backonja MM, Therapeutics, Technology Assessment Subcommittee of the American Academy of Neurology. Assessment: use of epidural steroid injections to treat radicular lumbosacral pain: report of the Therapeutics and Technology Assessment Subcommittee of the American Academy of Neurology. Neurology 2007;68:723-729.</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6</a:t>
            </a:fld>
            <a:endParaRPr lang="en-US"/>
          </a:p>
        </p:txBody>
      </p:sp>
    </p:spTree>
    <p:extLst>
      <p:ext uri="{BB962C8B-B14F-4D97-AF65-F5344CB8AC3E}">
        <p14:creationId xmlns:p14="http://schemas.microsoft.com/office/powerpoint/2010/main" val="3142493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a:t>
            </a:r>
            <a:r>
              <a:rPr lang="en-US" sz="1800" dirty="0">
                <a:effectLst/>
                <a:latin typeface="Calibri" panose="020F0502020204030204" pitchFamily="34" charset="0"/>
                <a:ea typeface="Calibri" panose="020F0502020204030204" pitchFamily="34" charset="0"/>
              </a:rPr>
              <a:t>Rubin DI. Epidemiology and risk factors for spine pain. Neurol Clin 2007;25:353-371.</a:t>
            </a:r>
          </a:p>
          <a:p>
            <a:r>
              <a:rPr lang="en-US" sz="1800" dirty="0">
                <a:effectLst/>
                <a:latin typeface="Calibri" panose="020F0502020204030204" pitchFamily="34" charset="0"/>
                <a:ea typeface="Calibri" panose="020F0502020204030204" pitchFamily="34" charset="0"/>
              </a:rPr>
              <a:t>3. </a:t>
            </a:r>
            <a:r>
              <a:rPr lang="en-US" sz="1800" dirty="0" err="1">
                <a:effectLst/>
                <a:latin typeface="Calibri" panose="020F0502020204030204" pitchFamily="34" charset="0"/>
                <a:ea typeface="Calibri" panose="020F0502020204030204" pitchFamily="34" charset="0"/>
              </a:rPr>
              <a:t>Volinn</a:t>
            </a:r>
            <a:r>
              <a:rPr lang="en-US" sz="1800" dirty="0">
                <a:effectLst/>
                <a:latin typeface="Calibri" panose="020F0502020204030204" pitchFamily="34" charset="0"/>
                <a:ea typeface="Calibri" panose="020F0502020204030204" pitchFamily="34" charset="0"/>
              </a:rPr>
              <a:t> E. The epidemiology of low back pain in the rest of the world. A review of surveys in low- and middle-income countries. Spine (Phila Pa 1976) 1997;22:1747-1754.</a:t>
            </a:r>
          </a:p>
          <a:p>
            <a:r>
              <a:rPr lang="en-US" sz="1800" dirty="0">
                <a:effectLst/>
                <a:latin typeface="Calibri" panose="020F0502020204030204" pitchFamily="34" charset="0"/>
                <a:ea typeface="Calibri" panose="020F0502020204030204" pitchFamily="34" charset="0"/>
              </a:rPr>
              <a:t>4. Dieleman JL, Baral R, Birger M, et al. US Spending on Personal Health Care and Public Health, 1996-2013. JAMA 2016;316:2627-2646.</a:t>
            </a:r>
          </a:p>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7</a:t>
            </a:fld>
            <a:endParaRPr lang="en-US"/>
          </a:p>
        </p:txBody>
      </p:sp>
    </p:spTree>
    <p:extLst>
      <p:ext uri="{BB962C8B-B14F-4D97-AF65-F5344CB8AC3E}">
        <p14:creationId xmlns:p14="http://schemas.microsoft.com/office/powerpoint/2010/main" val="1006659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a:t>
            </a:r>
            <a:r>
              <a:rPr lang="en-US" sz="1800" dirty="0" err="1">
                <a:effectLst/>
                <a:latin typeface="Calibri" panose="020F0502020204030204" pitchFamily="34" charset="0"/>
                <a:ea typeface="Calibri" panose="020F0502020204030204" pitchFamily="34" charset="0"/>
              </a:rPr>
              <a:t>Bogduk</a:t>
            </a:r>
            <a:r>
              <a:rPr lang="en-US" sz="1800" dirty="0">
                <a:effectLst/>
                <a:latin typeface="Calibri" panose="020F0502020204030204" pitchFamily="34" charset="0"/>
                <a:ea typeface="Calibri" panose="020F0502020204030204" pitchFamily="34" charset="0"/>
              </a:rPr>
              <a:t> N. On the definitions and physiology of back pain, referred pain, and radicular pain. Pain 2009;147:17-19.</a:t>
            </a:r>
          </a:p>
          <a:p>
            <a:r>
              <a:rPr lang="en-US" sz="1800" dirty="0">
                <a:effectLst/>
                <a:latin typeface="Calibri" panose="020F0502020204030204" pitchFamily="34" charset="0"/>
                <a:ea typeface="Calibri" panose="020F0502020204030204" pitchFamily="34" charset="0"/>
              </a:rPr>
              <a:t>6. Schoenfeld AJ, Laughlin M, Bader JO, Bono CM. Characterization of the incidence and risk factors for the development of lumbar radiculopathy. J Spinal </a:t>
            </a:r>
            <a:r>
              <a:rPr lang="en-US" sz="1800" dirty="0" err="1">
                <a:effectLst/>
                <a:latin typeface="Calibri" panose="020F0502020204030204" pitchFamily="34" charset="0"/>
                <a:ea typeface="Calibri" panose="020F0502020204030204" pitchFamily="34" charset="0"/>
              </a:rPr>
              <a:t>Disord</a:t>
            </a:r>
            <a:r>
              <a:rPr lang="en-US" sz="1800" dirty="0">
                <a:effectLst/>
                <a:latin typeface="Calibri" panose="020F0502020204030204" pitchFamily="34" charset="0"/>
                <a:ea typeface="Calibri" panose="020F0502020204030204" pitchFamily="34" charset="0"/>
              </a:rPr>
              <a:t> Tech 2012;25:163-167.</a:t>
            </a:r>
          </a:p>
          <a:p>
            <a:r>
              <a:rPr lang="en-US" sz="1800" dirty="0">
                <a:effectLst/>
                <a:latin typeface="Calibri" panose="020F0502020204030204" pitchFamily="34" charset="0"/>
                <a:ea typeface="Calibri" panose="020F0502020204030204" pitchFamily="34" charset="0"/>
              </a:rPr>
              <a:t>7. Radhakrishnan K, </a:t>
            </a:r>
            <a:r>
              <a:rPr lang="en-US" sz="1800" dirty="0" err="1">
                <a:effectLst/>
                <a:latin typeface="Calibri" panose="020F0502020204030204" pitchFamily="34" charset="0"/>
                <a:ea typeface="Calibri" panose="020F0502020204030204" pitchFamily="34" charset="0"/>
              </a:rPr>
              <a:t>Litchy</a:t>
            </a:r>
            <a:r>
              <a:rPr lang="en-US" sz="1800" dirty="0">
                <a:effectLst/>
                <a:latin typeface="Calibri" panose="020F0502020204030204" pitchFamily="34" charset="0"/>
                <a:ea typeface="Calibri" panose="020F0502020204030204" pitchFamily="34" charset="0"/>
              </a:rPr>
              <a:t> WJ, O'Fallon WM, Kurland LT. Epidemiology of cervical radiculopathy. A population-based study from Rochester, Minnesota, 1976 through 1990. Brain 1994;117 ( Pt 2):325-335.</a:t>
            </a:r>
          </a:p>
          <a:p>
            <a:r>
              <a:rPr lang="en-US" sz="1800" dirty="0">
                <a:effectLst/>
                <a:latin typeface="Calibri" panose="020F0502020204030204" pitchFamily="34" charset="0"/>
                <a:ea typeface="Calibri" panose="020F0502020204030204" pitchFamily="34" charset="0"/>
              </a:rPr>
              <a:t>8. Kreiner DS SW, Baisden J, Gilbert T, Summers J, </a:t>
            </a:r>
            <a:r>
              <a:rPr lang="en-US" sz="1800" dirty="0" err="1">
                <a:effectLst/>
                <a:latin typeface="Calibri" panose="020F0502020204030204" pitchFamily="34" charset="0"/>
                <a:ea typeface="Calibri" panose="020F0502020204030204" pitchFamily="34" charset="0"/>
              </a:rPr>
              <a:t>Toton</a:t>
            </a:r>
            <a:r>
              <a:rPr lang="en-US" sz="1800" dirty="0">
                <a:effectLst/>
                <a:latin typeface="Calibri" panose="020F0502020204030204" pitchFamily="34" charset="0"/>
                <a:ea typeface="Calibri" panose="020F0502020204030204" pitchFamily="34" charset="0"/>
              </a:rPr>
              <a:t> J, Hwang S, Mendel R, Reitman C. Diagnosis and Treatment of Degenerative Lumbar Spinal Stenosis. North American Spine Society. (2011) Available at </a:t>
            </a:r>
            <a:r>
              <a:rPr lang="en-US" sz="1800" u="sng" dirty="0">
                <a:solidFill>
                  <a:srgbClr val="0000FF"/>
                </a:solidFill>
                <a:effectLst/>
                <a:latin typeface="Calibri" panose="020F0502020204030204" pitchFamily="34" charset="0"/>
                <a:ea typeface="Calibri" panose="020F0502020204030204" pitchFamily="34" charset="0"/>
                <a:hlinkClick r:id="rId3"/>
              </a:rPr>
              <a:t>https://www.spine.org/Portals/0/assets/downloads/ResearchClinicalCare/Guidelines/LumbarStenosis.pdf</a:t>
            </a:r>
            <a:r>
              <a:rPr lang="en-US" sz="1800" dirty="0">
                <a:effectLst/>
                <a:latin typeface="Calibri" panose="020F0502020204030204" pitchFamily="34" charset="0"/>
                <a:ea typeface="Calibri" panose="020F0502020204030204" pitchFamily="34" charset="0"/>
              </a:rPr>
              <a:t>. Accessed July 1, 2024.</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8</a:t>
            </a:fld>
            <a:endParaRPr lang="en-US"/>
          </a:p>
        </p:txBody>
      </p:sp>
    </p:spTree>
    <p:extLst>
      <p:ext uri="{BB962C8B-B14F-4D97-AF65-F5344CB8AC3E}">
        <p14:creationId xmlns:p14="http://schemas.microsoft.com/office/powerpoint/2010/main" val="17905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a:t>
            </a:r>
            <a:r>
              <a:rPr lang="en-US" sz="1800" dirty="0" err="1">
                <a:effectLst/>
                <a:latin typeface="Calibri" panose="020F0502020204030204" pitchFamily="34" charset="0"/>
                <a:ea typeface="Calibri" panose="020F0502020204030204" pitchFamily="34" charset="0"/>
              </a:rPr>
              <a:t>Pampati</a:t>
            </a:r>
            <a:r>
              <a:rPr lang="en-US" sz="1800" dirty="0">
                <a:effectLst/>
                <a:latin typeface="Calibri" panose="020F0502020204030204" pitchFamily="34" charset="0"/>
                <a:ea typeface="Calibri" panose="020F0502020204030204" pitchFamily="34" charset="0"/>
              </a:rPr>
              <a:t> V, Soin A, </a:t>
            </a:r>
            <a:r>
              <a:rPr lang="en-US" sz="1800" dirty="0" err="1">
                <a:effectLst/>
                <a:latin typeface="Calibri" panose="020F0502020204030204" pitchFamily="34" charset="0"/>
                <a:ea typeface="Calibri" panose="020F0502020204030204" pitchFamily="34" charset="0"/>
              </a:rPr>
              <a:t>Sanapati</a:t>
            </a:r>
            <a:r>
              <a:rPr lang="en-US" sz="1800" dirty="0">
                <a:effectLst/>
                <a:latin typeface="Calibri" panose="020F0502020204030204" pitchFamily="34" charset="0"/>
                <a:ea typeface="Calibri" panose="020F0502020204030204" pitchFamily="34" charset="0"/>
              </a:rPr>
              <a:t> MR, Kaye AD, Hirsch JA. Declining Utilization and Inflation-Adjusted Expenditures for Epidural Procedures in Chronic Spinal Pain in the Medicare Population. Pain Physician 2021;24:1-15.</a:t>
            </a:r>
          </a:p>
        </p:txBody>
      </p:sp>
      <p:sp>
        <p:nvSpPr>
          <p:cNvPr id="4" name="Slide Number Placeholder 3"/>
          <p:cNvSpPr>
            <a:spLocks noGrp="1"/>
          </p:cNvSpPr>
          <p:nvPr>
            <p:ph type="sldNum" sz="quarter" idx="5"/>
          </p:nvPr>
        </p:nvSpPr>
        <p:spPr/>
        <p:txBody>
          <a:bodyPr/>
          <a:lstStyle/>
          <a:p>
            <a:fld id="{64D1775A-D711-5040-9919-B5FE8BAA6A46}" type="slidenum">
              <a:rPr lang="en-US" smtClean="0"/>
              <a:t>9</a:t>
            </a:fld>
            <a:endParaRPr lang="en-US"/>
          </a:p>
        </p:txBody>
      </p:sp>
    </p:spTree>
    <p:extLst>
      <p:ext uri="{BB962C8B-B14F-4D97-AF65-F5344CB8AC3E}">
        <p14:creationId xmlns:p14="http://schemas.microsoft.com/office/powerpoint/2010/main" val="4197847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a:t>
            </a:r>
            <a:r>
              <a:rPr lang="en-US" sz="1800" dirty="0">
                <a:effectLst/>
                <a:latin typeface="Calibri" panose="020F0502020204030204" pitchFamily="34" charset="0"/>
                <a:ea typeface="Calibri" panose="020F0502020204030204" pitchFamily="34" charset="0"/>
              </a:rPr>
              <a:t>Oliveira CB, Maher CG, Ferreira ML, et al. Epidural corticosteroid injections for lumbosacral radicular pain. Cochrane Database Syst Rev 2020;4:CD013577.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11. Pinto RZ, Maher CG, Ferreira ML, et al. Epidural corticosteroid injections in the management of sciatica: a systematic review and meta-analysis. Ann Intern Med 2012;157:865-877.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12. Chou R, Hashimoto R, </a:t>
            </a:r>
            <a:r>
              <a:rPr lang="en-US" sz="1800" dirty="0" err="1">
                <a:effectLst/>
                <a:latin typeface="Calibri" panose="020F0502020204030204" pitchFamily="34" charset="0"/>
                <a:ea typeface="Calibri" panose="020F0502020204030204" pitchFamily="34" charset="0"/>
              </a:rPr>
              <a:t>Friedly</a:t>
            </a:r>
            <a:r>
              <a:rPr lang="en-US" sz="1800" dirty="0">
                <a:effectLst/>
                <a:latin typeface="Calibri" panose="020F0502020204030204" pitchFamily="34" charset="0"/>
                <a:ea typeface="Calibri" panose="020F0502020204030204" pitchFamily="34" charset="0"/>
              </a:rPr>
              <a:t> J, et al. Epidural Corticosteroid Injections for Radiculopathy and Spinal Stenosis: A Systematic Review and Meta-analysis. Ann Intern Med 2015;163:373-381.</a:t>
            </a:r>
          </a:p>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10</a:t>
            </a:fld>
            <a:endParaRPr lang="en-US"/>
          </a:p>
        </p:txBody>
      </p:sp>
    </p:spTree>
    <p:extLst>
      <p:ext uri="{BB962C8B-B14F-4D97-AF65-F5344CB8AC3E}">
        <p14:creationId xmlns:p14="http://schemas.microsoft.com/office/powerpoint/2010/main" val="2074968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a:t>
            </a:r>
            <a:r>
              <a:rPr lang="en-US" dirty="0" err="1"/>
              <a:t>Manchikanti</a:t>
            </a:r>
            <a:r>
              <a:rPr lang="en-US" dirty="0"/>
              <a:t> L, </a:t>
            </a:r>
            <a:r>
              <a:rPr lang="en-US" dirty="0" err="1"/>
              <a:t>Knezevic</a:t>
            </a:r>
            <a:r>
              <a:rPr lang="en-US" dirty="0"/>
              <a:t> NN, Boswell MV, Kaye AD, Hirsch JA. Epidural Injections for Lumbar Radiculopathy and Spinal Stenosis: A Comparative Systematic Review and Meta-Analysis. Pain Physician 2016;19:E365-410.</a:t>
            </a:r>
          </a:p>
          <a:p>
            <a:r>
              <a:rPr lang="en-US" dirty="0"/>
              <a:t>14. </a:t>
            </a:r>
            <a:r>
              <a:rPr lang="en-US" dirty="0" err="1"/>
              <a:t>Knezevic</a:t>
            </a:r>
            <a:r>
              <a:rPr lang="en-US" dirty="0"/>
              <a:t> NN, </a:t>
            </a:r>
            <a:r>
              <a:rPr lang="en-US" dirty="0" err="1"/>
              <a:t>Manchikanti</a:t>
            </a:r>
            <a:r>
              <a:rPr lang="en-US" dirty="0"/>
              <a:t> L, </a:t>
            </a:r>
            <a:r>
              <a:rPr lang="en-US" dirty="0" err="1"/>
              <a:t>Urits</a:t>
            </a:r>
            <a:r>
              <a:rPr lang="en-US" dirty="0"/>
              <a:t> I, et al. Lack of Superiority of Epidural Injections with Lidocaine with Steroids Compared to Without Steroids in Spinal Pain: A Systematic Review and Meta-Analysis. Pain Physician 2020;23:S239-S270.</a:t>
            </a:r>
          </a:p>
          <a:p>
            <a:r>
              <a:rPr lang="en-US" dirty="0"/>
              <a:t>15.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a:t>
            </a:r>
            <a:r>
              <a:rPr lang="en-US" sz="1800" dirty="0" err="1">
                <a:effectLst/>
                <a:latin typeface="Calibri" panose="020F0502020204030204" pitchFamily="34" charset="0"/>
                <a:ea typeface="Calibri" panose="020F0502020204030204" pitchFamily="34" charset="0"/>
              </a:rPr>
              <a:t>Knezevic</a:t>
            </a:r>
            <a:r>
              <a:rPr lang="en-US" sz="1800" dirty="0">
                <a:effectLst/>
                <a:latin typeface="Calibri" panose="020F0502020204030204" pitchFamily="34" charset="0"/>
                <a:ea typeface="Calibri" panose="020F0502020204030204" pitchFamily="34" charset="0"/>
              </a:rPr>
              <a:t> NN, Parr A, Kaye AD, </a:t>
            </a:r>
            <a:r>
              <a:rPr lang="en-US" sz="1800" dirty="0" err="1">
                <a:effectLst/>
                <a:latin typeface="Calibri" panose="020F0502020204030204" pitchFamily="34" charset="0"/>
                <a:ea typeface="Calibri" panose="020F0502020204030204" pitchFamily="34" charset="0"/>
              </a:rPr>
              <a:t>Sanapati</a:t>
            </a:r>
            <a:r>
              <a:rPr lang="en-US" sz="1800" dirty="0">
                <a:effectLst/>
                <a:latin typeface="Calibri" panose="020F0502020204030204" pitchFamily="34" charset="0"/>
                <a:ea typeface="Calibri" panose="020F0502020204030204" pitchFamily="34" charset="0"/>
              </a:rPr>
              <a:t> M, Hirsch JA. Does Epidural Bupivacaine with or Without Steroids Provide Long-Term Relief? A Systematic Review and Meta-analysis. Curr Pain Headache Rep 2020;24:26.</a:t>
            </a:r>
          </a:p>
          <a:p>
            <a:r>
              <a:rPr lang="en-US" sz="1800" dirty="0">
                <a:effectLst/>
                <a:latin typeface="Calibri" panose="020F0502020204030204" pitchFamily="34" charset="0"/>
                <a:ea typeface="Calibri" panose="020F0502020204030204" pitchFamily="34" charset="0"/>
              </a:rPr>
              <a:t>16.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a:t>
            </a:r>
            <a:r>
              <a:rPr lang="en-US" sz="1800" dirty="0" err="1">
                <a:effectLst/>
                <a:latin typeface="Calibri" panose="020F0502020204030204" pitchFamily="34" charset="0"/>
                <a:ea typeface="Calibri" panose="020F0502020204030204" pitchFamily="34" charset="0"/>
              </a:rPr>
              <a:t>Knezevic</a:t>
            </a:r>
            <a:r>
              <a:rPr lang="en-US" sz="1800" dirty="0">
                <a:effectLst/>
                <a:latin typeface="Calibri" panose="020F0502020204030204" pitchFamily="34" charset="0"/>
                <a:ea typeface="Calibri" panose="020F0502020204030204" pitchFamily="34" charset="0"/>
              </a:rPr>
              <a:t> NN, </a:t>
            </a:r>
            <a:r>
              <a:rPr lang="en-US" sz="1800" dirty="0" err="1">
                <a:effectLst/>
                <a:latin typeface="Calibri" panose="020F0502020204030204" pitchFamily="34" charset="0"/>
                <a:ea typeface="Calibri" panose="020F0502020204030204" pitchFamily="34" charset="0"/>
              </a:rPr>
              <a:t>Sanapati</a:t>
            </a:r>
            <a:r>
              <a:rPr lang="en-US" sz="1800" dirty="0">
                <a:effectLst/>
                <a:latin typeface="Calibri" panose="020F0502020204030204" pitchFamily="34" charset="0"/>
                <a:ea typeface="Calibri" panose="020F0502020204030204" pitchFamily="34" charset="0"/>
              </a:rPr>
              <a:t> J, Kaye AD, </a:t>
            </a:r>
            <a:r>
              <a:rPr lang="en-US" sz="1800" dirty="0" err="1">
                <a:effectLst/>
                <a:latin typeface="Calibri" panose="020F0502020204030204" pitchFamily="34" charset="0"/>
                <a:ea typeface="Calibri" panose="020F0502020204030204" pitchFamily="34" charset="0"/>
              </a:rPr>
              <a:t>Sanapati</a:t>
            </a:r>
            <a:r>
              <a:rPr lang="en-US" sz="1800" dirty="0">
                <a:effectLst/>
                <a:latin typeface="Calibri" panose="020F0502020204030204" pitchFamily="34" charset="0"/>
                <a:ea typeface="Calibri" panose="020F0502020204030204" pitchFamily="34" charset="0"/>
              </a:rPr>
              <a:t> MR, Hirsch JA. Is Epidural Injection of Sodium Chloride Solution a True Placebo or an Active Control Agent? A Systematic Review and Meta-Analysis. Pain Physician 2021;24:41-59.</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11</a:t>
            </a:fld>
            <a:endParaRPr lang="en-US"/>
          </a:p>
        </p:txBody>
      </p:sp>
    </p:spTree>
    <p:extLst>
      <p:ext uri="{BB962C8B-B14F-4D97-AF65-F5344CB8AC3E}">
        <p14:creationId xmlns:p14="http://schemas.microsoft.com/office/powerpoint/2010/main" val="1927208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Cash KA, </a:t>
            </a:r>
            <a:r>
              <a:rPr lang="en-US" sz="1800" dirty="0" err="1">
                <a:effectLst/>
                <a:latin typeface="Calibri" panose="020F0502020204030204" pitchFamily="34" charset="0"/>
                <a:ea typeface="Calibri" panose="020F0502020204030204" pitchFamily="34" charset="0"/>
              </a:rPr>
              <a:t>Pampati</a:t>
            </a:r>
            <a:r>
              <a:rPr lang="en-US" sz="1800" dirty="0">
                <a:effectLst/>
                <a:latin typeface="Calibri" panose="020F0502020204030204" pitchFamily="34" charset="0"/>
                <a:ea typeface="Calibri" panose="020F0502020204030204" pitchFamily="34" charset="0"/>
              </a:rPr>
              <a:t> V, Wargo BW, Malla Y. A randomized, double-blind, active control trial of fluoroscopic cervical interlaminar epidural injections in chronic pain of cervical disc herniation: results of a 2-year follow-up. Pain Physician 2013;16:465-478.</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16</a:t>
            </a:fld>
            <a:endParaRPr lang="en-US"/>
          </a:p>
        </p:txBody>
      </p:sp>
    </p:spTree>
    <p:extLst>
      <p:ext uri="{BB962C8B-B14F-4D97-AF65-F5344CB8AC3E}">
        <p14:creationId xmlns:p14="http://schemas.microsoft.com/office/powerpoint/2010/main" val="352666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Cash KA, </a:t>
            </a:r>
            <a:r>
              <a:rPr lang="en-US" sz="1800" dirty="0" err="1">
                <a:effectLst/>
                <a:latin typeface="Calibri" panose="020F0502020204030204" pitchFamily="34" charset="0"/>
                <a:ea typeface="Calibri" panose="020F0502020204030204" pitchFamily="34" charset="0"/>
              </a:rPr>
              <a:t>Pampati</a:t>
            </a:r>
            <a:r>
              <a:rPr lang="en-US" sz="1800" dirty="0">
                <a:effectLst/>
                <a:latin typeface="Calibri" panose="020F0502020204030204" pitchFamily="34" charset="0"/>
                <a:ea typeface="Calibri" panose="020F0502020204030204" pitchFamily="34" charset="0"/>
              </a:rPr>
              <a:t> V, Malla Y. Fluoroscopic cervical epidural injections in chronic axial or disc-related neck pain without disc herniation, facet joint pain, or radiculitis. J Pain Res 2012;5:227-236.</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18</a:t>
            </a:fld>
            <a:endParaRPr lang="en-US"/>
          </a:p>
        </p:txBody>
      </p:sp>
    </p:spTree>
    <p:extLst>
      <p:ext uri="{BB962C8B-B14F-4D97-AF65-F5344CB8AC3E}">
        <p14:creationId xmlns:p14="http://schemas.microsoft.com/office/powerpoint/2010/main" val="2809180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26.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Cash KA, </a:t>
            </a:r>
            <a:r>
              <a:rPr lang="en-US" sz="1800" dirty="0" err="1">
                <a:effectLst/>
                <a:latin typeface="Calibri" panose="020F0502020204030204" pitchFamily="34" charset="0"/>
                <a:ea typeface="Calibri" panose="020F0502020204030204" pitchFamily="34" charset="0"/>
              </a:rPr>
              <a:t>Pampati</a:t>
            </a:r>
            <a:r>
              <a:rPr lang="en-US" sz="1800" dirty="0">
                <a:effectLst/>
                <a:latin typeface="Calibri" panose="020F0502020204030204" pitchFamily="34" charset="0"/>
                <a:ea typeface="Calibri" panose="020F0502020204030204" pitchFamily="34" charset="0"/>
              </a:rPr>
              <a:t> V, Wargo BW, Malla Y. A randomized, double-blind, active control trial of fluoroscopic cervical interlaminar epidural injections in chronic pain of cervical disc herniation: results of a 2-year follow-up. Pain Physician 2013;16:465-478.</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20</a:t>
            </a:fld>
            <a:endParaRPr lang="en-US"/>
          </a:p>
        </p:txBody>
      </p:sp>
    </p:spTree>
    <p:extLst>
      <p:ext uri="{BB962C8B-B14F-4D97-AF65-F5344CB8AC3E}">
        <p14:creationId xmlns:p14="http://schemas.microsoft.com/office/powerpoint/2010/main" val="4291255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26. </a:t>
            </a:r>
            <a:r>
              <a:rPr lang="en-US" sz="1200" dirty="0" err="1">
                <a:effectLst/>
                <a:latin typeface="Calibri" panose="020F0502020204030204" pitchFamily="34" charset="0"/>
                <a:ea typeface="Calibri" panose="020F0502020204030204" pitchFamily="34" charset="0"/>
              </a:rPr>
              <a:t>Manchikanti</a:t>
            </a:r>
            <a:r>
              <a:rPr lang="en-US" sz="1200" dirty="0">
                <a:effectLst/>
                <a:latin typeface="Calibri" panose="020F0502020204030204" pitchFamily="34" charset="0"/>
                <a:ea typeface="Calibri" panose="020F0502020204030204" pitchFamily="34" charset="0"/>
              </a:rPr>
              <a:t> L, Cash KA, </a:t>
            </a:r>
            <a:r>
              <a:rPr lang="en-US" sz="1200" dirty="0" err="1">
                <a:effectLst/>
                <a:latin typeface="Calibri" panose="020F0502020204030204" pitchFamily="34" charset="0"/>
                <a:ea typeface="Calibri" panose="020F0502020204030204" pitchFamily="34" charset="0"/>
              </a:rPr>
              <a:t>Pampati</a:t>
            </a:r>
            <a:r>
              <a:rPr lang="en-US" sz="1200" dirty="0">
                <a:effectLst/>
                <a:latin typeface="Calibri" panose="020F0502020204030204" pitchFamily="34" charset="0"/>
                <a:ea typeface="Calibri" panose="020F0502020204030204" pitchFamily="34" charset="0"/>
              </a:rPr>
              <a:t> V, Wargo BW, Malla Y. A randomized, double-blind, active control trial of fluoroscopic cervical interlaminar epidural injections in chronic pain of cervical disc herniation: results of a 2-year follow-up. Pain Physician 2013;16:465-478.</a:t>
            </a:r>
            <a:endParaRPr lang="en-US" dirty="0"/>
          </a:p>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22</a:t>
            </a:fld>
            <a:endParaRPr lang="en-US"/>
          </a:p>
        </p:txBody>
      </p:sp>
    </p:spTree>
    <p:extLst>
      <p:ext uri="{BB962C8B-B14F-4D97-AF65-F5344CB8AC3E}">
        <p14:creationId xmlns:p14="http://schemas.microsoft.com/office/powerpoint/2010/main" val="1192576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 </a:t>
            </a:r>
            <a:r>
              <a:rPr lang="en-US" sz="1800" dirty="0">
                <a:effectLst/>
                <a:latin typeface="Calibri" panose="020F0502020204030204" pitchFamily="34" charset="0"/>
                <a:ea typeface="Calibri" panose="020F0502020204030204" pitchFamily="34" charset="0"/>
              </a:rPr>
              <a:t>Botwin KP, Castellanos R, Rao S, et al. Complications of fluoroscopically guided interlaminar cervical epidural injections. Arch Phys Med </a:t>
            </a:r>
            <a:r>
              <a:rPr lang="en-US" sz="1800" dirty="0" err="1">
                <a:effectLst/>
                <a:latin typeface="Calibri" panose="020F0502020204030204" pitchFamily="34" charset="0"/>
                <a:ea typeface="Calibri" panose="020F0502020204030204" pitchFamily="34" charset="0"/>
              </a:rPr>
              <a:t>Rehabil</a:t>
            </a:r>
            <a:r>
              <a:rPr lang="en-US" sz="1800" dirty="0">
                <a:effectLst/>
                <a:latin typeface="Calibri" panose="020F0502020204030204" pitchFamily="34" charset="0"/>
                <a:ea typeface="Calibri" panose="020F0502020204030204" pitchFamily="34" charset="0"/>
              </a:rPr>
              <a:t> 2003;84:627-633.</a:t>
            </a:r>
            <a:endParaRPr lang="en-US" dirty="0"/>
          </a:p>
          <a:p>
            <a:r>
              <a:rPr lang="en-US" dirty="0"/>
              <a:t>38. </a:t>
            </a:r>
            <a:r>
              <a:rPr lang="en-US" sz="1800" dirty="0">
                <a:effectLst/>
                <a:latin typeface="Calibri" panose="020F0502020204030204" pitchFamily="34" charset="0"/>
                <a:ea typeface="Calibri" panose="020F0502020204030204" pitchFamily="34" charset="0"/>
              </a:rPr>
              <a:t>McGrath JM, Schaefer MP, </a:t>
            </a:r>
            <a:r>
              <a:rPr lang="en-US" sz="1800" dirty="0" err="1">
                <a:effectLst/>
                <a:latin typeface="Calibri" panose="020F0502020204030204" pitchFamily="34" charset="0"/>
                <a:ea typeface="Calibri" panose="020F0502020204030204" pitchFamily="34" charset="0"/>
              </a:rPr>
              <a:t>Malkamaki</a:t>
            </a:r>
            <a:r>
              <a:rPr lang="en-US" sz="1800" dirty="0">
                <a:effectLst/>
                <a:latin typeface="Calibri" panose="020F0502020204030204" pitchFamily="34" charset="0"/>
                <a:ea typeface="Calibri" panose="020F0502020204030204" pitchFamily="34" charset="0"/>
              </a:rPr>
              <a:t> DM. Incidence and characteristics of complications from epidural steroid injections. Pain Med 2011;12:726-731.</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32</a:t>
            </a:fld>
            <a:endParaRPr lang="en-US"/>
          </a:p>
        </p:txBody>
      </p:sp>
    </p:spTree>
    <p:extLst>
      <p:ext uri="{BB962C8B-B14F-4D97-AF65-F5344CB8AC3E}">
        <p14:creationId xmlns:p14="http://schemas.microsoft.com/office/powerpoint/2010/main" val="2128999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38. </a:t>
            </a:r>
            <a:r>
              <a:rPr lang="en-US" sz="1200" dirty="0">
                <a:effectLst/>
                <a:latin typeface="Calibri" panose="020F0502020204030204" pitchFamily="34" charset="0"/>
                <a:ea typeface="Calibri" panose="020F0502020204030204" pitchFamily="34" charset="0"/>
              </a:rPr>
              <a:t>McGrath JM, Schaefer MP, </a:t>
            </a:r>
            <a:r>
              <a:rPr lang="en-US" sz="1200" dirty="0" err="1">
                <a:effectLst/>
                <a:latin typeface="Calibri" panose="020F0502020204030204" pitchFamily="34" charset="0"/>
                <a:ea typeface="Calibri" panose="020F0502020204030204" pitchFamily="34" charset="0"/>
              </a:rPr>
              <a:t>Malkamaki</a:t>
            </a:r>
            <a:r>
              <a:rPr lang="en-US" sz="1200" dirty="0">
                <a:effectLst/>
                <a:latin typeface="Calibri" panose="020F0502020204030204" pitchFamily="34" charset="0"/>
                <a:ea typeface="Calibri" panose="020F0502020204030204" pitchFamily="34" charset="0"/>
              </a:rPr>
              <a:t> DM. Incidence and characteristics of complications from epidural steroid injections. Pain Med 2011;12:726-731.</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33</a:t>
            </a:fld>
            <a:endParaRPr lang="en-US"/>
          </a:p>
        </p:txBody>
      </p:sp>
    </p:spTree>
    <p:extLst>
      <p:ext uri="{BB962C8B-B14F-4D97-AF65-F5344CB8AC3E}">
        <p14:creationId xmlns:p14="http://schemas.microsoft.com/office/powerpoint/2010/main" val="100286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 </a:t>
            </a:r>
            <a:r>
              <a:rPr lang="en-US" sz="1800" dirty="0">
                <a:effectLst/>
                <a:latin typeface="Calibri" panose="020F0502020204030204" pitchFamily="34" charset="0"/>
                <a:ea typeface="Calibri" panose="020F0502020204030204" pitchFamily="34" charset="0"/>
              </a:rPr>
              <a:t>Huston CW. Cervical epidural steroid injections in the management of cervical radiculitis: interlaminar versus transforaminal. A review. Curr Rev </a:t>
            </a:r>
            <a:r>
              <a:rPr lang="en-US" sz="1800" dirty="0" err="1">
                <a:effectLst/>
                <a:latin typeface="Calibri" panose="020F0502020204030204" pitchFamily="34" charset="0"/>
                <a:ea typeface="Calibri" panose="020F0502020204030204" pitchFamily="34" charset="0"/>
              </a:rPr>
              <a:t>Musculoskelet</a:t>
            </a:r>
            <a:r>
              <a:rPr lang="en-US" sz="1800" dirty="0">
                <a:effectLst/>
                <a:latin typeface="Calibri" panose="020F0502020204030204" pitchFamily="34" charset="0"/>
                <a:ea typeface="Calibri" panose="020F0502020204030204" pitchFamily="34" charset="0"/>
              </a:rPr>
              <a:t> Med 2009;2:30-42.</a:t>
            </a:r>
            <a:endParaRPr lang="en-US" dirty="0"/>
          </a:p>
          <a:p>
            <a:r>
              <a:rPr lang="en-US" dirty="0"/>
              <a:t>40. </a:t>
            </a:r>
            <a:r>
              <a:rPr lang="en-US" sz="1800" dirty="0" err="1">
                <a:effectLst/>
                <a:latin typeface="Calibri" panose="020F0502020204030204" pitchFamily="34" charset="0"/>
                <a:ea typeface="Calibri" panose="020F0502020204030204" pitchFamily="34" charset="0"/>
              </a:rPr>
              <a:t>Plastaras</a:t>
            </a:r>
            <a:r>
              <a:rPr lang="en-US" sz="1800" dirty="0">
                <a:effectLst/>
                <a:latin typeface="Calibri" panose="020F0502020204030204" pitchFamily="34" charset="0"/>
                <a:ea typeface="Calibri" panose="020F0502020204030204" pitchFamily="34" charset="0"/>
              </a:rPr>
              <a:t> C, McCormick ZL, Garvan C, et al. Adverse events associated with fluoroscopically guided lumbosacral transforaminal epidural steroid injections. Spine J 2015;15:2157-2165.</a:t>
            </a:r>
            <a:endParaRPr lang="en-US" dirty="0"/>
          </a:p>
          <a:p>
            <a:r>
              <a:rPr lang="en-US" dirty="0"/>
              <a:t>41. </a:t>
            </a:r>
            <a:r>
              <a:rPr lang="en-US" sz="1800" dirty="0">
                <a:effectLst/>
                <a:latin typeface="Calibri" panose="020F0502020204030204" pitchFamily="34" charset="0"/>
                <a:ea typeface="Calibri" panose="020F0502020204030204" pitchFamily="34" charset="0"/>
              </a:rPr>
              <a:t>Abram SE, O'Connor TC. Complications associated with epidural steroid injections. Reg </a:t>
            </a:r>
            <a:r>
              <a:rPr lang="en-US" sz="1800" dirty="0" err="1">
                <a:effectLst/>
                <a:latin typeface="Calibri" panose="020F0502020204030204" pitchFamily="34" charset="0"/>
                <a:ea typeface="Calibri" panose="020F0502020204030204" pitchFamily="34" charset="0"/>
              </a:rPr>
              <a:t>Anesth</a:t>
            </a:r>
            <a:r>
              <a:rPr lang="en-US" sz="1800" dirty="0">
                <a:effectLst/>
                <a:latin typeface="Calibri" panose="020F0502020204030204" pitchFamily="34" charset="0"/>
                <a:ea typeface="Calibri" panose="020F0502020204030204" pitchFamily="34" charset="0"/>
              </a:rPr>
              <a:t> 1996;21:149-162.</a:t>
            </a:r>
            <a:endParaRPr lang="en-US" dirty="0"/>
          </a:p>
          <a:p>
            <a:r>
              <a:rPr lang="en-US" dirty="0"/>
              <a:t>42. </a:t>
            </a:r>
            <a:r>
              <a:rPr lang="en-US" sz="1800" dirty="0">
                <a:effectLst/>
                <a:latin typeface="Calibri" panose="020F0502020204030204" pitchFamily="34" charset="0"/>
                <a:ea typeface="Calibri" panose="020F0502020204030204" pitchFamily="34" charset="0"/>
              </a:rPr>
              <a:t>Wulf H. Epidural </a:t>
            </a:r>
            <a:r>
              <a:rPr lang="en-US" sz="1800" dirty="0" err="1">
                <a:effectLst/>
                <a:latin typeface="Calibri" panose="020F0502020204030204" pitchFamily="34" charset="0"/>
                <a:ea typeface="Calibri" panose="020F0502020204030204" pitchFamily="34" charset="0"/>
              </a:rPr>
              <a:t>anaesthesia</a:t>
            </a:r>
            <a:r>
              <a:rPr lang="en-US" sz="1800" dirty="0">
                <a:effectLst/>
                <a:latin typeface="Calibri" panose="020F0502020204030204" pitchFamily="34" charset="0"/>
                <a:ea typeface="Calibri" panose="020F0502020204030204" pitchFamily="34" charset="0"/>
              </a:rPr>
              <a:t> and spinal </a:t>
            </a:r>
            <a:r>
              <a:rPr lang="en-US" sz="1800" dirty="0" err="1">
                <a:effectLst/>
                <a:latin typeface="Calibri" panose="020F0502020204030204" pitchFamily="34" charset="0"/>
                <a:ea typeface="Calibri" panose="020F0502020204030204" pitchFamily="34" charset="0"/>
              </a:rPr>
              <a:t>haematoma</a:t>
            </a:r>
            <a:r>
              <a:rPr lang="en-US" sz="1800" dirty="0">
                <a:effectLst/>
                <a:latin typeface="Calibri" panose="020F0502020204030204" pitchFamily="34" charset="0"/>
                <a:ea typeface="Calibri" panose="020F0502020204030204" pitchFamily="34" charset="0"/>
              </a:rPr>
              <a:t>. Can J </a:t>
            </a:r>
            <a:r>
              <a:rPr lang="en-US" sz="1800" dirty="0" err="1">
                <a:effectLst/>
                <a:latin typeface="Calibri" panose="020F0502020204030204" pitchFamily="34" charset="0"/>
                <a:ea typeface="Calibri" panose="020F0502020204030204" pitchFamily="34" charset="0"/>
              </a:rPr>
              <a:t>Anaesth</a:t>
            </a:r>
            <a:r>
              <a:rPr lang="en-US" sz="1800" dirty="0">
                <a:effectLst/>
                <a:latin typeface="Calibri" panose="020F0502020204030204" pitchFamily="34" charset="0"/>
                <a:ea typeface="Calibri" panose="020F0502020204030204" pitchFamily="34" charset="0"/>
              </a:rPr>
              <a:t> 1996;43:1260-1271.</a:t>
            </a:r>
            <a:endParaRPr lang="en-US" dirty="0"/>
          </a:p>
          <a:p>
            <a:r>
              <a:rPr lang="en-US" dirty="0"/>
              <a:t>43. </a:t>
            </a:r>
            <a:r>
              <a:rPr lang="en-US" sz="1800" dirty="0">
                <a:effectLst/>
                <a:latin typeface="Calibri" panose="020F0502020204030204" pitchFamily="34" charset="0"/>
                <a:ea typeface="Calibri" panose="020F0502020204030204" pitchFamily="34" charset="0"/>
              </a:rPr>
              <a:t>FDA Drug Safety Communication: FDA requires label changes to warn of rare but serious neurologic problems after epidural corticosteroid injections for pain [online]. Available at: </a:t>
            </a:r>
            <a:r>
              <a:rPr lang="en-US" sz="1800" u="sng" dirty="0">
                <a:solidFill>
                  <a:srgbClr val="0000FF"/>
                </a:solidFill>
                <a:effectLst/>
                <a:latin typeface="Calibri" panose="020F0502020204030204" pitchFamily="34" charset="0"/>
                <a:ea typeface="Calibri" panose="020F0502020204030204" pitchFamily="34" charset="0"/>
                <a:hlinkClick r:id="rId3"/>
              </a:rPr>
              <a:t>https://www.fda.gov/drugs/drug-safety-and-availability/fda-drug-safety-communication-fda-requires-label-changes-warn-rare-serious-neurologic-problems-after#:~:text=%5B04%2D23%2D2014%5D,stroke%2C%20paralysis%2C%20and%20death</a:t>
            </a:r>
            <a:r>
              <a:rPr lang="en-US" sz="1800" dirty="0">
                <a:effectLst/>
                <a:latin typeface="Calibri" panose="020F0502020204030204" pitchFamily="34" charset="0"/>
                <a:ea typeface="Calibri" panose="020F0502020204030204" pitchFamily="34" charset="0"/>
              </a:rPr>
              <a:t>. Accessed October 2, 2024.</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34</a:t>
            </a:fld>
            <a:endParaRPr lang="en-US"/>
          </a:p>
        </p:txBody>
      </p:sp>
    </p:spTree>
    <p:extLst>
      <p:ext uri="{BB962C8B-B14F-4D97-AF65-F5344CB8AC3E}">
        <p14:creationId xmlns:p14="http://schemas.microsoft.com/office/powerpoint/2010/main" val="705400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 </a:t>
            </a:r>
            <a:r>
              <a:rPr lang="en-US" sz="1800" dirty="0" err="1">
                <a:effectLst/>
                <a:latin typeface="Calibri" panose="020F0502020204030204" pitchFamily="34" charset="0"/>
                <a:ea typeface="Calibri" panose="020F0502020204030204" pitchFamily="34" charset="0"/>
              </a:rPr>
              <a:t>Spijker-Huiges</a:t>
            </a:r>
            <a:r>
              <a:rPr lang="en-US" sz="1800" dirty="0">
                <a:effectLst/>
                <a:latin typeface="Calibri" panose="020F0502020204030204" pitchFamily="34" charset="0"/>
                <a:ea typeface="Calibri" panose="020F0502020204030204" pitchFamily="34" charset="0"/>
              </a:rPr>
              <a:t> A, Vermeulen K, Winters JC, van </a:t>
            </a:r>
            <a:r>
              <a:rPr lang="en-US" sz="1800" dirty="0" err="1">
                <a:effectLst/>
                <a:latin typeface="Calibri" panose="020F0502020204030204" pitchFamily="34" charset="0"/>
                <a:ea typeface="Calibri" panose="020F0502020204030204" pitchFamily="34" charset="0"/>
              </a:rPr>
              <a:t>Wijhe</a:t>
            </a:r>
            <a:r>
              <a:rPr lang="en-US" sz="1800" dirty="0">
                <a:effectLst/>
                <a:latin typeface="Calibri" panose="020F0502020204030204" pitchFamily="34" charset="0"/>
                <a:ea typeface="Calibri" panose="020F0502020204030204" pitchFamily="34" charset="0"/>
              </a:rPr>
              <a:t> M, van der Meer K. Costs and cost-effectiveness of epidural steroids for acute lumbosacral radicular syndrome in general practice: an economic evaluation alongside a pragmatic randomized control trial. Spine (Phila Pa 1976) 2014;39:2007-2012.</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36</a:t>
            </a:fld>
            <a:endParaRPr lang="en-US"/>
          </a:p>
        </p:txBody>
      </p:sp>
    </p:spTree>
    <p:extLst>
      <p:ext uri="{BB962C8B-B14F-4D97-AF65-F5344CB8AC3E}">
        <p14:creationId xmlns:p14="http://schemas.microsoft.com/office/powerpoint/2010/main" val="2061027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Pennington Z, Swanson MA, </a:t>
            </a:r>
            <a:r>
              <a:rPr lang="en-US" dirty="0" err="1"/>
              <a:t>Lubelski</a:t>
            </a:r>
            <a:r>
              <a:rPr lang="en-US" dirty="0"/>
              <a:t> D, et al. Comparing the short-term </a:t>
            </a:r>
            <a:r>
              <a:rPr lang="en-US" dirty="0" err="1"/>
              <a:t>costeffectiveness</a:t>
            </a:r>
            <a:r>
              <a:rPr lang="en-US" dirty="0"/>
              <a:t> of epidural steroid injections and medical management alone for discogenic lumbar radiculopathy. Clin Neurol </a:t>
            </a:r>
            <a:r>
              <a:rPr lang="en-US" dirty="0" err="1"/>
              <a:t>Neurosurg</a:t>
            </a:r>
            <a:r>
              <a:rPr lang="en-US" dirty="0"/>
              <a:t>. 2020;191:105675. doi:10.1016/ j.clineuro.2020.105675</a:t>
            </a:r>
          </a:p>
        </p:txBody>
      </p:sp>
      <p:sp>
        <p:nvSpPr>
          <p:cNvPr id="4" name="Slide Number Placeholder 3"/>
          <p:cNvSpPr>
            <a:spLocks noGrp="1"/>
          </p:cNvSpPr>
          <p:nvPr>
            <p:ph type="sldNum" sz="quarter" idx="5"/>
          </p:nvPr>
        </p:nvSpPr>
        <p:spPr/>
        <p:txBody>
          <a:bodyPr/>
          <a:lstStyle/>
          <a:p>
            <a:fld id="{64D1775A-D711-5040-9919-B5FE8BAA6A46}" type="slidenum">
              <a:rPr lang="en-US" smtClean="0"/>
              <a:t>37</a:t>
            </a:fld>
            <a:endParaRPr lang="en-US"/>
          </a:p>
        </p:txBody>
      </p:sp>
    </p:spTree>
    <p:extLst>
      <p:ext uri="{BB962C8B-B14F-4D97-AF65-F5344CB8AC3E}">
        <p14:creationId xmlns:p14="http://schemas.microsoft.com/office/powerpoint/2010/main" val="2837873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46. </a:t>
            </a:r>
            <a:r>
              <a:rPr lang="en-US" dirty="0" err="1"/>
              <a:t>Whynes</a:t>
            </a:r>
            <a:r>
              <a:rPr lang="en-US" dirty="0"/>
              <a:t> DK, McCahon RA, Ravenscroft A, Hardman J. Cost effectiveness of epidural steroid injections to manage chronic lower back pain. BMC </a:t>
            </a:r>
            <a:r>
              <a:rPr lang="en-US" dirty="0" err="1"/>
              <a:t>Anesthesiol</a:t>
            </a:r>
            <a:r>
              <a:rPr lang="en-US" dirty="0"/>
              <a:t>. 2012;12:26. doi:10.1186/1471-2253-12-26</a:t>
            </a:r>
          </a:p>
          <a:p>
            <a:r>
              <a:rPr lang="en-US" dirty="0"/>
              <a:t>47. Carreon LY, Bratcher KR, </a:t>
            </a:r>
            <a:r>
              <a:rPr lang="en-US" dirty="0" err="1"/>
              <a:t>Ammous</a:t>
            </a:r>
            <a:r>
              <a:rPr lang="en-US" dirty="0"/>
              <a:t> F, Glassman SD. Cost-effectiveness of lumbar epidural steroid injections. Spine (Phila Pa 1976). 2018;43(1):35-40. doi:10.1097/BRS.0000000000000989</a:t>
            </a:r>
          </a:p>
        </p:txBody>
      </p:sp>
      <p:sp>
        <p:nvSpPr>
          <p:cNvPr id="4" name="Slide Number Placeholder 3"/>
          <p:cNvSpPr>
            <a:spLocks noGrp="1"/>
          </p:cNvSpPr>
          <p:nvPr>
            <p:ph type="sldNum" sz="quarter" idx="5"/>
          </p:nvPr>
        </p:nvSpPr>
        <p:spPr/>
        <p:txBody>
          <a:bodyPr/>
          <a:lstStyle/>
          <a:p>
            <a:fld id="{64D1775A-D711-5040-9919-B5FE8BAA6A46}" type="slidenum">
              <a:rPr lang="en-US" smtClean="0"/>
              <a:t>38</a:t>
            </a:fld>
            <a:endParaRPr lang="en-US"/>
          </a:p>
        </p:txBody>
      </p:sp>
    </p:spTree>
    <p:extLst>
      <p:ext uri="{BB962C8B-B14F-4D97-AF65-F5344CB8AC3E}">
        <p14:creationId xmlns:p14="http://schemas.microsoft.com/office/powerpoint/2010/main" val="25747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American Academy of Neurology. </a:t>
            </a:r>
            <a:r>
              <a:rPr lang="en-US" i="1" dirty="0"/>
              <a:t>Clinical Practice Guideline Process Manual.</a:t>
            </a:r>
            <a:r>
              <a:rPr lang="en-US" dirty="0"/>
              <a:t> 2011.</a:t>
            </a:r>
          </a:p>
        </p:txBody>
      </p:sp>
      <p:sp>
        <p:nvSpPr>
          <p:cNvPr id="4" name="Slide Number Placeholder 3"/>
          <p:cNvSpPr>
            <a:spLocks noGrp="1"/>
          </p:cNvSpPr>
          <p:nvPr>
            <p:ph type="sldNum" sz="quarter" idx="5"/>
          </p:nvPr>
        </p:nvSpPr>
        <p:spPr/>
        <p:txBody>
          <a:bodyPr/>
          <a:lstStyle/>
          <a:p>
            <a:fld id="{64D1775A-D711-5040-9919-B5FE8BAA6A46}" type="slidenum">
              <a:rPr lang="en-US" smtClean="0"/>
              <a:t>40</a:t>
            </a:fld>
            <a:endParaRPr lang="en-US"/>
          </a:p>
        </p:txBody>
      </p:sp>
    </p:spTree>
    <p:extLst>
      <p:ext uri="{BB962C8B-B14F-4D97-AF65-F5344CB8AC3E}">
        <p14:creationId xmlns:p14="http://schemas.microsoft.com/office/powerpoint/2010/main" val="320320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Cash KA, </a:t>
            </a:r>
            <a:r>
              <a:rPr lang="en-US" sz="1800" dirty="0" err="1">
                <a:effectLst/>
                <a:latin typeface="Calibri" panose="020F0502020204030204" pitchFamily="34" charset="0"/>
                <a:ea typeface="Calibri" panose="020F0502020204030204" pitchFamily="34" charset="0"/>
              </a:rPr>
              <a:t>Pampati</a:t>
            </a:r>
            <a:r>
              <a:rPr lang="en-US" sz="1800" dirty="0">
                <a:effectLst/>
                <a:latin typeface="Calibri" panose="020F0502020204030204" pitchFamily="34" charset="0"/>
                <a:ea typeface="Calibri" panose="020F0502020204030204" pitchFamily="34" charset="0"/>
              </a:rPr>
              <a:t> V, Malla Y. Fluoroscopic cervical epidural injections in chronic axial or disc-related neck pain without disc herniation, facet joint pain, or radiculitis. J Pain Res 2012;5:227-236.</a:t>
            </a:r>
            <a:endParaRPr lang="en-US" dirty="0"/>
          </a:p>
          <a:p>
            <a:r>
              <a:rPr lang="en-US" dirty="0"/>
              <a:t>48. </a:t>
            </a:r>
            <a:r>
              <a:rPr lang="en-US" sz="1800" dirty="0" err="1">
                <a:effectLst/>
                <a:latin typeface="Calibri" panose="020F0502020204030204" pitchFamily="34" charset="0"/>
                <a:ea typeface="Calibri" panose="020F0502020204030204" pitchFamily="34" charset="0"/>
              </a:rPr>
              <a:t>Manchikanti</a:t>
            </a:r>
            <a:r>
              <a:rPr lang="en-US" sz="1800" dirty="0">
                <a:effectLst/>
                <a:latin typeface="Calibri" panose="020F0502020204030204" pitchFamily="34" charset="0"/>
                <a:ea typeface="Calibri" panose="020F0502020204030204" pitchFamily="34" charset="0"/>
              </a:rPr>
              <a:t> L, Cash KA, </a:t>
            </a:r>
            <a:r>
              <a:rPr lang="en-US" sz="1800" dirty="0" err="1">
                <a:effectLst/>
                <a:latin typeface="Calibri" panose="020F0502020204030204" pitchFamily="34" charset="0"/>
                <a:ea typeface="Calibri" panose="020F0502020204030204" pitchFamily="34" charset="0"/>
              </a:rPr>
              <a:t>Pampati</a:t>
            </a:r>
            <a:r>
              <a:rPr lang="en-US" sz="1800" dirty="0">
                <a:effectLst/>
                <a:latin typeface="Calibri" panose="020F0502020204030204" pitchFamily="34" charset="0"/>
                <a:ea typeface="Calibri" panose="020F0502020204030204" pitchFamily="34" charset="0"/>
              </a:rPr>
              <a:t> V, Wargo BW, Malla Y. The effectiveness of fluoroscopic cervical interlaminar epidural injections in managing chronic cervical disc herniation and radiculitis: preliminary results of a randomized, double-blind, controlled trial. Pain Physician 2010;13:223-236.</a:t>
            </a:r>
            <a:endParaRPr lang="en-US" dirty="0"/>
          </a:p>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42</a:t>
            </a:fld>
            <a:endParaRPr lang="en-US"/>
          </a:p>
        </p:txBody>
      </p:sp>
    </p:spTree>
    <p:extLst>
      <p:ext uri="{BB962C8B-B14F-4D97-AF65-F5344CB8AC3E}">
        <p14:creationId xmlns:p14="http://schemas.microsoft.com/office/powerpoint/2010/main" val="1812094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49. </a:t>
            </a:r>
            <a:r>
              <a:rPr lang="en-US" sz="1800" dirty="0">
                <a:effectLst/>
                <a:latin typeface="Calibri" panose="020F0502020204030204" pitchFamily="34" charset="0"/>
                <a:ea typeface="Calibri" panose="020F0502020204030204" pitchFamily="34" charset="0"/>
              </a:rPr>
              <a:t>Tuel SM, </a:t>
            </a:r>
            <a:r>
              <a:rPr lang="en-US" sz="1800" dirty="0" err="1">
                <a:effectLst/>
                <a:latin typeface="Calibri" panose="020F0502020204030204" pitchFamily="34" charset="0"/>
                <a:ea typeface="Calibri" panose="020F0502020204030204" pitchFamily="34" charset="0"/>
              </a:rPr>
              <a:t>Meythaler</a:t>
            </a:r>
            <a:r>
              <a:rPr lang="en-US" sz="1800" dirty="0">
                <a:effectLst/>
                <a:latin typeface="Calibri" panose="020F0502020204030204" pitchFamily="34" charset="0"/>
                <a:ea typeface="Calibri" panose="020F0502020204030204" pitchFamily="34" charset="0"/>
              </a:rPr>
              <a:t> JM, Cross LL. Cushing's syndrome from epidural methylprednisolone. Pain 1990;40:81-84.</a:t>
            </a:r>
          </a:p>
          <a:p>
            <a:r>
              <a:rPr lang="en-US" sz="1800" dirty="0">
                <a:effectLst/>
                <a:latin typeface="Calibri" panose="020F0502020204030204" pitchFamily="34" charset="0"/>
                <a:ea typeface="Calibri" panose="020F0502020204030204" pitchFamily="34" charset="0"/>
              </a:rPr>
              <a:t>50. Sandberg DI, </a:t>
            </a:r>
            <a:r>
              <a:rPr lang="en-US" sz="1800" dirty="0" err="1">
                <a:effectLst/>
                <a:latin typeface="Calibri" panose="020F0502020204030204" pitchFamily="34" charset="0"/>
                <a:ea typeface="Calibri" panose="020F0502020204030204" pitchFamily="34" charset="0"/>
              </a:rPr>
              <a:t>Lavyne</a:t>
            </a:r>
            <a:r>
              <a:rPr lang="en-US" sz="1800" dirty="0">
                <a:effectLst/>
                <a:latin typeface="Calibri" panose="020F0502020204030204" pitchFamily="34" charset="0"/>
                <a:ea typeface="Calibri" panose="020F0502020204030204" pitchFamily="34" charset="0"/>
              </a:rPr>
              <a:t> MH. Symptomatic spinal epidural lipomatosis after local epidural corticosteroid injections: case report. Neurosurgery 1999;45:162-165.</a:t>
            </a:r>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46</a:t>
            </a:fld>
            <a:endParaRPr lang="en-US"/>
          </a:p>
        </p:txBody>
      </p:sp>
    </p:spTree>
    <p:extLst>
      <p:ext uri="{BB962C8B-B14F-4D97-AF65-F5344CB8AC3E}">
        <p14:creationId xmlns:p14="http://schemas.microsoft.com/office/powerpoint/2010/main" val="3040080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35. </a:t>
            </a:r>
            <a:r>
              <a:rPr lang="en-US" sz="1800" dirty="0" err="1">
                <a:effectLst/>
                <a:latin typeface="Calibri" panose="020F0502020204030204" pitchFamily="34" charset="0"/>
                <a:ea typeface="Calibri" panose="020F0502020204030204" pitchFamily="34" charset="0"/>
              </a:rPr>
              <a:t>Ghahreman</a:t>
            </a:r>
            <a:r>
              <a:rPr lang="en-US" sz="1800" dirty="0">
                <a:effectLst/>
                <a:latin typeface="Calibri" panose="020F0502020204030204" pitchFamily="34" charset="0"/>
                <a:ea typeface="Calibri" panose="020F0502020204030204" pitchFamily="34" charset="0"/>
              </a:rPr>
              <a:t> A, Ferch R, </a:t>
            </a:r>
            <a:r>
              <a:rPr lang="en-US" sz="1800" dirty="0" err="1">
                <a:effectLst/>
                <a:latin typeface="Calibri" panose="020F0502020204030204" pitchFamily="34" charset="0"/>
                <a:ea typeface="Calibri" panose="020F0502020204030204" pitchFamily="34" charset="0"/>
              </a:rPr>
              <a:t>Bogduk</a:t>
            </a:r>
            <a:r>
              <a:rPr lang="en-US" sz="1800" dirty="0">
                <a:effectLst/>
                <a:latin typeface="Calibri" panose="020F0502020204030204" pitchFamily="34" charset="0"/>
                <a:ea typeface="Calibri" panose="020F0502020204030204" pitchFamily="34" charset="0"/>
              </a:rPr>
              <a:t> N. The efficacy of transforaminal injection of steroids for the treatment of lumbar radicular pain. Pain Med 2010;11:1149-1168.</a:t>
            </a:r>
          </a:p>
          <a:p>
            <a:endParaRPr lang="en-US" dirty="0"/>
          </a:p>
        </p:txBody>
      </p:sp>
      <p:sp>
        <p:nvSpPr>
          <p:cNvPr id="4" name="Slide Number Placeholder 3"/>
          <p:cNvSpPr>
            <a:spLocks noGrp="1"/>
          </p:cNvSpPr>
          <p:nvPr>
            <p:ph type="sldNum" sz="quarter" idx="5"/>
          </p:nvPr>
        </p:nvSpPr>
        <p:spPr/>
        <p:txBody>
          <a:bodyPr/>
          <a:lstStyle/>
          <a:p>
            <a:fld id="{64D1775A-D711-5040-9919-B5FE8BAA6A46}" type="slidenum">
              <a:rPr lang="en-US" smtClean="0"/>
              <a:t>51</a:t>
            </a:fld>
            <a:endParaRPr lang="en-US"/>
          </a:p>
        </p:txBody>
      </p:sp>
    </p:spTree>
    <p:extLst>
      <p:ext uri="{BB962C8B-B14F-4D97-AF65-F5344CB8AC3E}">
        <p14:creationId xmlns:p14="http://schemas.microsoft.com/office/powerpoint/2010/main" val="3773820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966D1-24EE-AF8F-9C0B-EB3348919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368D27-E180-A30F-69FD-E8B96A34D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B52AB-BC58-35B9-F84B-A910744F1C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39CFB1-E6C7-9C8A-36A4-B257689C8F32}"/>
              </a:ext>
            </a:extLst>
          </p:cNvPr>
          <p:cNvSpPr>
            <a:spLocks noGrp="1"/>
          </p:cNvSpPr>
          <p:nvPr>
            <p:ph type="sldNum" sz="quarter" idx="5"/>
          </p:nvPr>
        </p:nvSpPr>
        <p:spPr/>
        <p:txBody>
          <a:bodyPr/>
          <a:lstStyle/>
          <a:p>
            <a:fld id="{64D1775A-D711-5040-9919-B5FE8BAA6A46}" type="slidenum">
              <a:rPr lang="en-US" smtClean="0"/>
              <a:t>52</a:t>
            </a:fld>
            <a:endParaRPr lang="en-US"/>
          </a:p>
        </p:txBody>
      </p:sp>
    </p:spTree>
    <p:extLst>
      <p:ext uri="{BB962C8B-B14F-4D97-AF65-F5344CB8AC3E}">
        <p14:creationId xmlns:p14="http://schemas.microsoft.com/office/powerpoint/2010/main" val="1588661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C1790-E8DF-BA2A-E327-5BA26E738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9FE86-27F9-48CC-9613-08E88089E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A93A7-669F-E77C-54EB-637B085E7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CC105C-512C-C4B2-1279-7AF070D48C08}"/>
              </a:ext>
            </a:extLst>
          </p:cNvPr>
          <p:cNvSpPr>
            <a:spLocks noGrp="1"/>
          </p:cNvSpPr>
          <p:nvPr>
            <p:ph type="sldNum" sz="quarter" idx="5"/>
          </p:nvPr>
        </p:nvSpPr>
        <p:spPr/>
        <p:txBody>
          <a:bodyPr/>
          <a:lstStyle/>
          <a:p>
            <a:fld id="{64D1775A-D711-5040-9919-B5FE8BAA6A46}" type="slidenum">
              <a:rPr lang="en-US" smtClean="0"/>
              <a:t>53</a:t>
            </a:fld>
            <a:endParaRPr lang="en-US"/>
          </a:p>
        </p:txBody>
      </p:sp>
    </p:spTree>
    <p:extLst>
      <p:ext uri="{BB962C8B-B14F-4D97-AF65-F5344CB8AC3E}">
        <p14:creationId xmlns:p14="http://schemas.microsoft.com/office/powerpoint/2010/main" val="463137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8E62859-B101-3B8F-9AA8-049C5F626F85}"/>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rcRect/>
          <a:stretch/>
        </p:blipFill>
        <p:spPr>
          <a:xfrm>
            <a:off x="19665897" y="11383884"/>
            <a:ext cx="4099190" cy="1869806"/>
          </a:xfrm>
          <a:prstGeom prst="rect">
            <a:avLst/>
          </a:prstGeom>
        </p:spPr>
      </p:pic>
      <p:sp>
        <p:nvSpPr>
          <p:cNvPr id="3" name="Subtitle 2"/>
          <p:cNvSpPr>
            <a:spLocks noGrp="1"/>
          </p:cNvSpPr>
          <p:nvPr>
            <p:ph type="subTitle" idx="1"/>
          </p:nvPr>
        </p:nvSpPr>
        <p:spPr>
          <a:xfrm>
            <a:off x="915988" y="7204076"/>
            <a:ext cx="22553612"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Footer Placeholder 7">
            <a:extLst>
              <a:ext uri="{FF2B5EF4-FFF2-40B4-BE49-F238E27FC236}">
                <a16:creationId xmlns:a16="http://schemas.microsoft.com/office/drawing/2014/main" id="{552BEC41-5BA6-7AFF-6DCE-AED387528E17}"/>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p:cNvSpPr>
            <a:spLocks noGrp="1"/>
          </p:cNvSpPr>
          <p:nvPr>
            <p:ph type="ctrTitle"/>
          </p:nvPr>
        </p:nvSpPr>
        <p:spPr>
          <a:xfrm>
            <a:off x="915988" y="2244726"/>
            <a:ext cx="22553612" cy="4613274"/>
          </a:xfrm>
        </p:spPr>
        <p:txBody>
          <a:bodyPr anchor="b">
            <a:normAutofit/>
          </a:bodyPr>
          <a:lstStyle>
            <a:lvl1pPr algn="ctr">
              <a:defRPr sz="12000">
                <a:solidFill>
                  <a:srgbClr val="08A842"/>
                </a:solidFill>
              </a:defRPr>
            </a:lvl1pPr>
          </a:lstStyle>
          <a:p>
            <a:r>
              <a:rPr lang="en-US"/>
              <a:t>Click to edit Master title style</a:t>
            </a:r>
            <a:endParaRPr lang="en-US" dirty="0"/>
          </a:p>
        </p:txBody>
      </p:sp>
    </p:spTree>
    <p:extLst>
      <p:ext uri="{BB962C8B-B14F-4D97-AF65-F5344CB8AC3E}">
        <p14:creationId xmlns:p14="http://schemas.microsoft.com/office/powerpoint/2010/main" val="50596447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E43A99FA-2508-9007-7BD3-1FDCF860CEE9}"/>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pic>
        <p:nvPicPr>
          <p:cNvPr id="6" name="Graphic 5" hidden="1">
            <a:extLst>
              <a:ext uri="{FF2B5EF4-FFF2-40B4-BE49-F238E27FC236}">
                <a16:creationId xmlns:a16="http://schemas.microsoft.com/office/drawing/2014/main" id="{392E1A56-FB06-4782-C7A0-C429071CB879}"/>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71250" y="-10915798"/>
            <a:ext cx="39502080" cy="39502080"/>
          </a:xfrm>
          <a:prstGeom prst="rect">
            <a:avLst/>
          </a:prstGeom>
        </p:spPr>
      </p:pic>
      <p:sp>
        <p:nvSpPr>
          <p:cNvPr id="5" name="Footer Placeholder 7">
            <a:extLst>
              <a:ext uri="{FF2B5EF4-FFF2-40B4-BE49-F238E27FC236}">
                <a16:creationId xmlns:a16="http://schemas.microsoft.com/office/drawing/2014/main" id="{0945E4E4-D458-AF03-F1D2-7AD05686DD4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Text Placeholder 2"/>
          <p:cNvSpPr>
            <a:spLocks noGrp="1"/>
          </p:cNvSpPr>
          <p:nvPr>
            <p:ph type="body" idx="1"/>
          </p:nvPr>
        </p:nvSpPr>
        <p:spPr>
          <a:xfrm>
            <a:off x="915988" y="9168064"/>
            <a:ext cx="18749909" cy="2788170"/>
          </a:xfrm>
        </p:spPr>
        <p:txBody>
          <a:bodyPr/>
          <a:lstStyle>
            <a:lvl1pPr marL="0" indent="0">
              <a:buNone/>
              <a:defRPr sz="4800">
                <a:solidFill>
                  <a:srgbClr val="008923"/>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US"/>
              <a:t>Click to edit Master text styles</a:t>
            </a:r>
          </a:p>
        </p:txBody>
      </p:sp>
      <p:sp>
        <p:nvSpPr>
          <p:cNvPr id="2" name="Title 1"/>
          <p:cNvSpPr>
            <a:spLocks noGrp="1"/>
          </p:cNvSpPr>
          <p:nvPr>
            <p:ph type="title"/>
          </p:nvPr>
        </p:nvSpPr>
        <p:spPr>
          <a:xfrm>
            <a:off x="915989" y="3419477"/>
            <a:ext cx="18767424" cy="5124916"/>
          </a:xfrm>
        </p:spPr>
        <p:txBody>
          <a:bodyPr anchor="b">
            <a:normAutofit/>
          </a:bodyPr>
          <a:lstStyle>
            <a:lvl1pPr>
              <a:defRPr sz="10000">
                <a:solidFill>
                  <a:schemeClr val="tx2"/>
                </a:solidFill>
              </a:defRPr>
            </a:lvl1pPr>
          </a:lstStyle>
          <a:p>
            <a:r>
              <a:rPr lang="en-US"/>
              <a:t>Click to edit Master title style</a:t>
            </a:r>
            <a:endParaRPr lang="en-US" dirty="0"/>
          </a:p>
        </p:txBody>
      </p:sp>
      <p:pic>
        <p:nvPicPr>
          <p:cNvPr id="7" name="Graphic 6">
            <a:extLst>
              <a:ext uri="{FF2B5EF4-FFF2-40B4-BE49-F238E27FC236}">
                <a16:creationId xmlns:a16="http://schemas.microsoft.com/office/drawing/2014/main" id="{1F2CA2DC-A67E-5B59-BC6F-5C9017CA22A1}"/>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9666889" y="11385337"/>
            <a:ext cx="4099191" cy="1869806"/>
          </a:xfrm>
          <a:prstGeom prst="rect">
            <a:avLst/>
          </a:prstGeom>
        </p:spPr>
      </p:pic>
    </p:spTree>
    <p:extLst>
      <p:ext uri="{BB962C8B-B14F-4D97-AF65-F5344CB8AC3E}">
        <p14:creationId xmlns:p14="http://schemas.microsoft.com/office/powerpoint/2010/main" val="25933831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760">
          <p15:clr>
            <a:srgbClr val="FBAE40"/>
          </p15:clr>
        </p15:guide>
        <p15:guide id="2" pos="768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hoto">
    <p:bg>
      <p:bgRef idx="1001">
        <a:schemeClr val="bg2"/>
      </p:bgRef>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0E5D9476-ED63-00CE-1702-4CF51D1FD647}"/>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20" name="Picture Placeholder 19">
            <a:extLst>
              <a:ext uri="{FF2B5EF4-FFF2-40B4-BE49-F238E27FC236}">
                <a16:creationId xmlns:a16="http://schemas.microsoft.com/office/drawing/2014/main" id="{8C80E2B6-3BCD-056D-5604-72F199723E7E}"/>
              </a:ext>
            </a:extLst>
          </p:cNvPr>
          <p:cNvSpPr>
            <a:spLocks noGrp="1"/>
          </p:cNvSpPr>
          <p:nvPr>
            <p:ph type="pic" sz="quarter" idx="12"/>
          </p:nvPr>
        </p:nvSpPr>
        <p:spPr>
          <a:xfrm>
            <a:off x="16009258" y="0"/>
            <a:ext cx="8377918" cy="8826500"/>
          </a:xfrm>
          <a:custGeom>
            <a:avLst/>
            <a:gdLst>
              <a:gd name="connsiteX0" fmla="*/ 0 w 8377918"/>
              <a:gd name="connsiteY0" fmla="*/ 0 h 8826500"/>
              <a:gd name="connsiteX1" fmla="*/ 8377918 w 8377918"/>
              <a:gd name="connsiteY1" fmla="*/ 0 h 8826500"/>
              <a:gd name="connsiteX2" fmla="*/ 8377918 w 8377918"/>
              <a:gd name="connsiteY2" fmla="*/ 8826500 h 8826500"/>
              <a:gd name="connsiteX3" fmla="*/ 264288 w 8377918"/>
              <a:gd name="connsiteY3" fmla="*/ 8826500 h 8826500"/>
              <a:gd name="connsiteX4" fmla="*/ 264290 w 8377918"/>
              <a:gd name="connsiteY4" fmla="*/ 8826483 h 8826500"/>
              <a:gd name="connsiteX5" fmla="*/ 1146 w 8377918"/>
              <a:gd name="connsiteY5" fmla="*/ 8563339 h 8826500"/>
              <a:gd name="connsiteX6" fmla="*/ 0 w 8377918"/>
              <a:gd name="connsiteY6" fmla="*/ 8563455 h 882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77918" h="8826500">
                <a:moveTo>
                  <a:pt x="0" y="0"/>
                </a:moveTo>
                <a:lnTo>
                  <a:pt x="8377918" y="0"/>
                </a:lnTo>
                <a:lnTo>
                  <a:pt x="8377918" y="8826500"/>
                </a:lnTo>
                <a:lnTo>
                  <a:pt x="264288" y="8826500"/>
                </a:lnTo>
                <a:lnTo>
                  <a:pt x="264290" y="8826483"/>
                </a:lnTo>
                <a:cubicBezTo>
                  <a:pt x="264290" y="8681153"/>
                  <a:pt x="146476" y="8563339"/>
                  <a:pt x="1146" y="8563339"/>
                </a:cubicBezTo>
                <a:lnTo>
                  <a:pt x="0" y="8563455"/>
                </a:lnTo>
                <a:close/>
              </a:path>
            </a:pathLst>
          </a:custGeom>
        </p:spPr>
        <p:txBody>
          <a:bodyPr wrap="square">
            <a:noAutofit/>
          </a:bodyPr>
          <a:lstStyle/>
          <a:p>
            <a:r>
              <a:rPr lang="en-US"/>
              <a:t>Click icon to add picture</a:t>
            </a:r>
            <a:endParaRPr lang="en-US" dirty="0"/>
          </a:p>
        </p:txBody>
      </p:sp>
      <p:pic>
        <p:nvPicPr>
          <p:cNvPr id="6" name="Graphic 5">
            <a:extLst>
              <a:ext uri="{FF2B5EF4-FFF2-40B4-BE49-F238E27FC236}">
                <a16:creationId xmlns:a16="http://schemas.microsoft.com/office/drawing/2014/main" id="{392E1A56-FB06-4782-C7A0-C429071CB879}"/>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3736226" y="-10924557"/>
            <a:ext cx="39502080" cy="39502080"/>
          </a:xfrm>
          <a:prstGeom prst="rect">
            <a:avLst/>
          </a:prstGeom>
        </p:spPr>
      </p:pic>
      <p:sp>
        <p:nvSpPr>
          <p:cNvPr id="5" name="Footer Placeholder 7">
            <a:extLst>
              <a:ext uri="{FF2B5EF4-FFF2-40B4-BE49-F238E27FC236}">
                <a16:creationId xmlns:a16="http://schemas.microsoft.com/office/drawing/2014/main" id="{35878609-12B0-C37E-8E6C-16439FAE335B}"/>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p:cNvSpPr>
            <a:spLocks noGrp="1"/>
          </p:cNvSpPr>
          <p:nvPr>
            <p:ph type="title"/>
          </p:nvPr>
        </p:nvSpPr>
        <p:spPr>
          <a:xfrm>
            <a:off x="915988" y="3200400"/>
            <a:ext cx="14952661" cy="5338878"/>
          </a:xfrm>
        </p:spPr>
        <p:txBody>
          <a:bodyPr anchor="b">
            <a:normAutofit/>
          </a:bodyPr>
          <a:lstStyle>
            <a:lvl1pPr>
              <a:defRPr sz="1000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5989" y="9117624"/>
            <a:ext cx="14952660" cy="2569509"/>
          </a:xfrm>
        </p:spPr>
        <p:txBody>
          <a:bodyPr/>
          <a:lstStyle>
            <a:lvl1pPr marL="0" indent="0">
              <a:buNone/>
              <a:defRPr sz="4800">
                <a:solidFill>
                  <a:srgbClr val="008923"/>
                </a:solidFill>
              </a:defRPr>
            </a:lvl1pPr>
            <a:lvl2pPr marL="914400" indent="0">
              <a:buNone/>
              <a:defRPr sz="4000">
                <a:solidFill>
                  <a:schemeClr val="tx1">
                    <a:tint val="82000"/>
                  </a:schemeClr>
                </a:solidFill>
              </a:defRPr>
            </a:lvl2pPr>
            <a:lvl3pPr marL="1828800" indent="0">
              <a:buNone/>
              <a:defRPr sz="3600">
                <a:solidFill>
                  <a:schemeClr val="tx1">
                    <a:tint val="82000"/>
                  </a:schemeClr>
                </a:solidFill>
              </a:defRPr>
            </a:lvl3pPr>
            <a:lvl4pPr marL="2743200" indent="0">
              <a:buNone/>
              <a:defRPr sz="3200">
                <a:solidFill>
                  <a:schemeClr val="tx1">
                    <a:tint val="82000"/>
                  </a:schemeClr>
                </a:solidFill>
              </a:defRPr>
            </a:lvl4pPr>
            <a:lvl5pPr marL="3657600" indent="0">
              <a:buNone/>
              <a:defRPr sz="3200">
                <a:solidFill>
                  <a:schemeClr val="tx1">
                    <a:tint val="82000"/>
                  </a:schemeClr>
                </a:solidFill>
              </a:defRPr>
            </a:lvl5pPr>
            <a:lvl6pPr marL="4572000" indent="0">
              <a:buNone/>
              <a:defRPr sz="3200">
                <a:solidFill>
                  <a:schemeClr val="tx1">
                    <a:tint val="82000"/>
                  </a:schemeClr>
                </a:solidFill>
              </a:defRPr>
            </a:lvl6pPr>
            <a:lvl7pPr marL="5486400" indent="0">
              <a:buNone/>
              <a:defRPr sz="3200">
                <a:solidFill>
                  <a:schemeClr val="tx1">
                    <a:tint val="82000"/>
                  </a:schemeClr>
                </a:solidFill>
              </a:defRPr>
            </a:lvl7pPr>
            <a:lvl8pPr marL="6400800" indent="0">
              <a:buNone/>
              <a:defRPr sz="3200">
                <a:solidFill>
                  <a:schemeClr val="tx1">
                    <a:tint val="82000"/>
                  </a:schemeClr>
                </a:solidFill>
              </a:defRPr>
            </a:lvl8pPr>
            <a:lvl9pPr marL="7315200" indent="0">
              <a:buNone/>
              <a:defRPr sz="32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9374354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736">
          <p15:clr>
            <a:srgbClr val="FBAE40"/>
          </p15:clr>
        </p15:guide>
        <p15:guide id="2" pos="768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Ref idx="1001">
        <a:schemeClr val="bg2"/>
      </p:bgRef>
    </p:bg>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lvl1pPr>
              <a:defRPr>
                <a:solidFill>
                  <a:schemeClr val="tx2"/>
                </a:solidFill>
              </a:defRPr>
            </a:lvl1pPr>
          </a:lstStyle>
          <a:p>
            <a:r>
              <a:rPr lang="en-US"/>
              <a:t>Click to edit Master title style</a:t>
            </a:r>
            <a:endParaRPr lang="en-US" dirty="0"/>
          </a:p>
        </p:txBody>
      </p:sp>
      <p:pic>
        <p:nvPicPr>
          <p:cNvPr id="3" name="Graphic 2">
            <a:extLst>
              <a:ext uri="{FF2B5EF4-FFF2-40B4-BE49-F238E27FC236}">
                <a16:creationId xmlns:a16="http://schemas.microsoft.com/office/drawing/2014/main" id="{92DB1254-D4EC-AF98-E864-FAE8078A5559}"/>
              </a:ext>
            </a:extLst>
          </p:cNvPr>
          <p:cNvPicPr/>
          <p:nvPr userDrawn="1"/>
        </p:nvPicPr>
        <p:blipFill>
          <a:blip r:embed="rId2">
            <a:extLst>
              <a:ext uri="{96DAC541-7B7A-43D3-8B79-37D633B846F1}">
                <asvg:svgBlip xmlns:asvg="http://schemas.microsoft.com/office/drawing/2016/SVG/main" r:embed="rId3"/>
              </a:ext>
            </a:extLst>
          </a:blip>
          <a:srcRect/>
          <a:stretch/>
        </p:blipFill>
        <p:spPr>
          <a:xfrm>
            <a:off x="19665897" y="11383884"/>
            <a:ext cx="4099190" cy="1869806"/>
          </a:xfrm>
          <a:prstGeom prst="rect">
            <a:avLst/>
          </a:prstGeom>
        </p:spPr>
      </p:pic>
    </p:spTree>
    <p:extLst>
      <p:ext uri="{BB962C8B-B14F-4D97-AF65-F5344CB8AC3E}">
        <p14:creationId xmlns:p14="http://schemas.microsoft.com/office/powerpoint/2010/main" val="128263855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1"/>
        </a:solidFill>
        <a:effectLst/>
      </p:bgPr>
    </p:bg>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lvl1pPr>
              <a:defRPr>
                <a:solidFill>
                  <a:schemeClr val="tx1"/>
                </a:solidFill>
              </a:defRPr>
            </a:lvl1pPr>
          </a:lstStyle>
          <a:p>
            <a:r>
              <a:rPr lang="en-US"/>
              <a:t>Click to edit Master title style</a:t>
            </a:r>
            <a:endParaRPr lang="en-US" dirty="0"/>
          </a:p>
        </p:txBody>
      </p:sp>
      <p:pic>
        <p:nvPicPr>
          <p:cNvPr id="7" name="Graphic 6">
            <a:extLst>
              <a:ext uri="{FF2B5EF4-FFF2-40B4-BE49-F238E27FC236}">
                <a16:creationId xmlns:a16="http://schemas.microsoft.com/office/drawing/2014/main" id="{71DC5247-1FB7-B127-18D0-32B014DBB6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0" cy="1869806"/>
          </a:xfrm>
          <a:prstGeom prst="rect">
            <a:avLst/>
          </a:prstGeom>
        </p:spPr>
      </p:pic>
    </p:spTree>
    <p:extLst>
      <p:ext uri="{BB962C8B-B14F-4D97-AF65-F5344CB8AC3E}">
        <p14:creationId xmlns:p14="http://schemas.microsoft.com/office/powerpoint/2010/main" val="104117180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4"/>
        </a:solidFill>
        <a:effectLst/>
      </p:bgPr>
    </p:bg>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lvl1pPr>
              <a:defRPr>
                <a:solidFill>
                  <a:schemeClr val="tx1"/>
                </a:solidFill>
              </a:defRPr>
            </a:lvl1pPr>
          </a:lstStyle>
          <a:p>
            <a:r>
              <a:rPr lang="en-US"/>
              <a:t>Click to edit Master title style</a:t>
            </a:r>
            <a:endParaRPr lang="en-US" dirty="0"/>
          </a:p>
        </p:txBody>
      </p:sp>
      <p:pic>
        <p:nvPicPr>
          <p:cNvPr id="5" name="Graphic 4">
            <a:extLst>
              <a:ext uri="{FF2B5EF4-FFF2-40B4-BE49-F238E27FC236}">
                <a16:creationId xmlns:a16="http://schemas.microsoft.com/office/drawing/2014/main" id="{8550462C-FBF1-0AEF-419B-D2A43DE87D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0" cy="1869806"/>
          </a:xfrm>
          <a:prstGeom prst="rect">
            <a:avLst/>
          </a:prstGeom>
        </p:spPr>
      </p:pic>
    </p:spTree>
    <p:extLst>
      <p:ext uri="{BB962C8B-B14F-4D97-AF65-F5344CB8AC3E}">
        <p14:creationId xmlns:p14="http://schemas.microsoft.com/office/powerpoint/2010/main" val="250808998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2"/>
      </p:bgRef>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A144DD8-F664-A97C-CA2E-33CE7B912F81}"/>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p>
            <a:r>
              <a:rPr lang="en-US"/>
              <a:t>Click to edit Master title style</a:t>
            </a:r>
            <a:endParaRPr lang="en-US" dirty="0"/>
          </a:p>
        </p:txBody>
      </p:sp>
      <p:sp>
        <p:nvSpPr>
          <p:cNvPr id="3" name="TextBox 2">
            <a:extLst>
              <a:ext uri="{FF2B5EF4-FFF2-40B4-BE49-F238E27FC236}">
                <a16:creationId xmlns:a16="http://schemas.microsoft.com/office/drawing/2014/main" id="{C22227C7-DC21-3A56-A669-6489179223E3}"/>
              </a:ext>
            </a:extLst>
          </p:cNvPr>
          <p:cNvSpPr txBox="1"/>
          <p:nvPr userDrawn="1"/>
        </p:nvSpPr>
        <p:spPr>
          <a:xfrm>
            <a:off x="12801600" y="-3648456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1118022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A144DD8-F664-A97C-CA2E-33CE7B912F81}"/>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4" name="Footer Placeholder 7">
            <a:extLst>
              <a:ext uri="{FF2B5EF4-FFF2-40B4-BE49-F238E27FC236}">
                <a16:creationId xmlns:a16="http://schemas.microsoft.com/office/drawing/2014/main" id="{162FE301-CEEC-918E-D454-AE7EACBA17B3}"/>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a:extLst>
              <a:ext uri="{FF2B5EF4-FFF2-40B4-BE49-F238E27FC236}">
                <a16:creationId xmlns:a16="http://schemas.microsoft.com/office/drawing/2014/main" id="{332FFC32-FE00-100F-789B-02AB01A4DE4C}"/>
              </a:ext>
            </a:extLst>
          </p:cNvPr>
          <p:cNvSpPr>
            <a:spLocks noGrp="1"/>
          </p:cNvSpPr>
          <p:nvPr>
            <p:ph type="title"/>
          </p:nvPr>
        </p:nvSpPr>
        <p:spPr>
          <a:xfrm>
            <a:off x="915988" y="914400"/>
            <a:ext cx="22553612" cy="1955542"/>
          </a:xfrm>
        </p:spPr>
        <p:txBody>
          <a:bodyPr/>
          <a:lstStyle/>
          <a:p>
            <a:r>
              <a:rPr lang="en-US"/>
              <a:t>Click to edit Master title style</a:t>
            </a:r>
            <a:endParaRPr lang="en-US" dirty="0"/>
          </a:p>
        </p:txBody>
      </p:sp>
    </p:spTree>
    <p:extLst>
      <p:ext uri="{BB962C8B-B14F-4D97-AF65-F5344CB8AC3E}">
        <p14:creationId xmlns:p14="http://schemas.microsoft.com/office/powerpoint/2010/main" val="204089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75C9F9F-8164-2EC6-D96E-51685734A1D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4" name="Footer Placeholder 7">
            <a:extLst>
              <a:ext uri="{FF2B5EF4-FFF2-40B4-BE49-F238E27FC236}">
                <a16:creationId xmlns:a16="http://schemas.microsoft.com/office/drawing/2014/main" id="{9AED78A1-8A44-8A0B-C2E7-077E58A6A6B2}"/>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Content Placeholder 2"/>
          <p:cNvSpPr>
            <a:spLocks noGrp="1"/>
          </p:cNvSpPr>
          <p:nvPr>
            <p:ph idx="1"/>
          </p:nvPr>
        </p:nvSpPr>
        <p:spPr/>
        <p:txBody>
          <a:bodyPr/>
          <a:lstStyle>
            <a:lvl1pPr>
              <a:buClr>
                <a:schemeClr val="accent1"/>
              </a:buClr>
              <a:defRPr>
                <a:solidFill>
                  <a:schemeClr val="tx2"/>
                </a:solidFill>
              </a:defRPr>
            </a:lvl1pPr>
            <a:lvl2pPr>
              <a:buClr>
                <a:schemeClr val="accent1"/>
              </a:buClr>
              <a:defRPr>
                <a:solidFill>
                  <a:schemeClr val="tx2"/>
                </a:solidFill>
              </a:defRPr>
            </a:lvl2pPr>
            <a:lvl3pPr>
              <a:buClr>
                <a:schemeClr val="accent1"/>
              </a:buClr>
              <a:defRPr>
                <a:solidFill>
                  <a:schemeClr val="tx2"/>
                </a:solidFill>
              </a:defRPr>
            </a:lvl3pPr>
            <a:lvl4pPr>
              <a:buClr>
                <a:schemeClr val="accent1"/>
              </a:buClr>
              <a:defRPr>
                <a:solidFill>
                  <a:schemeClr val="tx2"/>
                </a:solidFill>
              </a:defRPr>
            </a:lvl4pPr>
            <a:lvl5pPr>
              <a:buClr>
                <a:schemeClr val="accent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a:xfrm>
            <a:off x="915988" y="914400"/>
            <a:ext cx="22553612" cy="1955542"/>
          </a:xfrm>
        </p:spPr>
        <p:txBody>
          <a:bodyPr anchor="t"/>
          <a:lstStyle>
            <a:lvl1pPr>
              <a:defRPr>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892321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CBB6BD2-90FF-C33D-12F2-9F4F26CFE90A}"/>
              </a:ext>
            </a:extLst>
          </p:cNvPr>
          <p:cNvSpPr>
            <a:spLocks noGrp="1"/>
          </p:cNvSpPr>
          <p:nvPr>
            <p:ph type="pic" sz="quarter" idx="14"/>
          </p:nvPr>
        </p:nvSpPr>
        <p:spPr>
          <a:xfrm>
            <a:off x="16016287" y="0"/>
            <a:ext cx="8370888" cy="8839201"/>
          </a:xfrm>
          <a:custGeom>
            <a:avLst/>
            <a:gdLst>
              <a:gd name="connsiteX0" fmla="*/ 0 w 8370888"/>
              <a:gd name="connsiteY0" fmla="*/ 0 h 8839201"/>
              <a:gd name="connsiteX1" fmla="*/ 8370888 w 8370888"/>
              <a:gd name="connsiteY1" fmla="*/ 0 h 8839201"/>
              <a:gd name="connsiteX2" fmla="*/ 8370888 w 8370888"/>
              <a:gd name="connsiteY2" fmla="*/ 8839201 h 8839201"/>
              <a:gd name="connsiteX3" fmla="*/ 255600 w 8370888"/>
              <a:gd name="connsiteY3" fmla="*/ 8839201 h 8839201"/>
              <a:gd name="connsiteX4" fmla="*/ 250613 w 8370888"/>
              <a:gd name="connsiteY4" fmla="*/ 8789726 h 8839201"/>
              <a:gd name="connsiteX5" fmla="*/ 6750 w 8370888"/>
              <a:gd name="connsiteY5" fmla="*/ 8590972 h 8839201"/>
              <a:gd name="connsiteX6" fmla="*/ 0 w 8370888"/>
              <a:gd name="connsiteY6" fmla="*/ 8591653 h 883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70888" h="8839201">
                <a:moveTo>
                  <a:pt x="0" y="0"/>
                </a:moveTo>
                <a:lnTo>
                  <a:pt x="8370888" y="0"/>
                </a:lnTo>
                <a:lnTo>
                  <a:pt x="8370888" y="8839201"/>
                </a:lnTo>
                <a:lnTo>
                  <a:pt x="255600" y="8839201"/>
                </a:lnTo>
                <a:lnTo>
                  <a:pt x="250613" y="8789726"/>
                </a:lnTo>
                <a:cubicBezTo>
                  <a:pt x="227402" y="8676297"/>
                  <a:pt x="127041" y="8590972"/>
                  <a:pt x="6750" y="8590972"/>
                </a:cubicBezTo>
                <a:lnTo>
                  <a:pt x="0" y="8591653"/>
                </a:lnTo>
                <a:close/>
              </a:path>
            </a:pathLst>
          </a:custGeom>
        </p:spPr>
        <p:txBody>
          <a:bodyPr wrap="square">
            <a:noAutofit/>
          </a:bodyPr>
          <a:lstStyle/>
          <a:p>
            <a:r>
              <a:rPr lang="en-US"/>
              <a:t>Click icon to add picture</a:t>
            </a:r>
          </a:p>
        </p:txBody>
      </p:sp>
      <p:pic>
        <p:nvPicPr>
          <p:cNvPr id="7" name="Graphic 6">
            <a:extLst>
              <a:ext uri="{FF2B5EF4-FFF2-40B4-BE49-F238E27FC236}">
                <a16:creationId xmlns:a16="http://schemas.microsoft.com/office/drawing/2014/main" id="{55C8EBC2-E25A-1E76-E502-D4D234A8C45B}"/>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5" name="Footer Placeholder 7">
            <a:extLst>
              <a:ext uri="{FF2B5EF4-FFF2-40B4-BE49-F238E27FC236}">
                <a16:creationId xmlns:a16="http://schemas.microsoft.com/office/drawing/2014/main" id="{2C9BB94E-8D0D-6516-98B0-8A2B63EEE28B}"/>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Content Placeholder 2"/>
          <p:cNvSpPr>
            <a:spLocks noGrp="1"/>
          </p:cNvSpPr>
          <p:nvPr>
            <p:ph sz="half" idx="1"/>
          </p:nvPr>
        </p:nvSpPr>
        <p:spPr>
          <a:xfrm>
            <a:off x="915988" y="3200400"/>
            <a:ext cx="14952662" cy="5362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64D03F0D-E00C-D3CB-E6AD-D760953C8711}"/>
              </a:ext>
            </a:extLst>
          </p:cNvPr>
          <p:cNvSpPr>
            <a:spLocks noGrp="1"/>
          </p:cNvSpPr>
          <p:nvPr>
            <p:ph sz="half" idx="13"/>
          </p:nvPr>
        </p:nvSpPr>
        <p:spPr>
          <a:xfrm>
            <a:off x="915988" y="9144000"/>
            <a:ext cx="14919960" cy="3651250"/>
          </a:xfrm>
        </p:spPr>
        <p:txBody>
          <a:bodyPr>
            <a:normAutofit/>
          </a:bodyPr>
          <a:lstStyle>
            <a:lvl1pPr marL="0" indent="0">
              <a:buNone/>
              <a:defRPr sz="4800"/>
            </a:lvl1pPr>
            <a:lvl2pPr marL="914400" indent="0">
              <a:buNone/>
              <a:defRPr sz="4000"/>
            </a:lvl2pPr>
            <a:lvl3pPr marL="1828800" indent="0">
              <a:buNone/>
              <a:defRPr sz="3200"/>
            </a:lvl3pPr>
            <a:lvl4pPr marL="2743200" indent="0">
              <a:buNone/>
              <a:defRPr sz="2800"/>
            </a:lvl4pPr>
            <a:lvl5pPr marL="36576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5" name="Graphic 14">
            <a:extLst>
              <a:ext uri="{FF2B5EF4-FFF2-40B4-BE49-F238E27FC236}">
                <a16:creationId xmlns:a16="http://schemas.microsoft.com/office/drawing/2014/main" id="{E32858D8-EA10-5824-0B05-6AED32E41A53}"/>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3735984" y="-10908698"/>
            <a:ext cx="39502080" cy="39502080"/>
          </a:xfrm>
          <a:prstGeom prst="rect">
            <a:avLst/>
          </a:prstGeom>
        </p:spPr>
      </p:pic>
      <p:sp>
        <p:nvSpPr>
          <p:cNvPr id="2" name="Title 1"/>
          <p:cNvSpPr>
            <a:spLocks noGrp="1"/>
          </p:cNvSpPr>
          <p:nvPr>
            <p:ph type="title"/>
          </p:nvPr>
        </p:nvSpPr>
        <p:spPr>
          <a:xfrm>
            <a:off x="915988" y="914400"/>
            <a:ext cx="14919960" cy="1981200"/>
          </a:xfrm>
        </p:spPr>
        <p:txBody>
          <a:bodyPr/>
          <a:lstStyle/>
          <a:p>
            <a:r>
              <a:rPr lang="en-US"/>
              <a:t>Click to edit Master title style</a:t>
            </a:r>
            <a:endParaRPr lang="en-US" dirty="0"/>
          </a:p>
        </p:txBody>
      </p:sp>
    </p:spTree>
    <p:extLst>
      <p:ext uri="{BB962C8B-B14F-4D97-AF65-F5344CB8AC3E}">
        <p14:creationId xmlns:p14="http://schemas.microsoft.com/office/powerpoint/2010/main" val="3008759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7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7F6B9C8-2D26-B60F-672E-E000565BE06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7" name="Footer Placeholder 7">
            <a:extLst>
              <a:ext uri="{FF2B5EF4-FFF2-40B4-BE49-F238E27FC236}">
                <a16:creationId xmlns:a16="http://schemas.microsoft.com/office/drawing/2014/main" id="{28018590-35ED-47D2-A84A-1CFDEE0EBC74}"/>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6" name="Content Placeholder 5"/>
          <p:cNvSpPr>
            <a:spLocks noGrp="1"/>
          </p:cNvSpPr>
          <p:nvPr>
            <p:ph sz="quarter" idx="4"/>
          </p:nvPr>
        </p:nvSpPr>
        <p:spPr>
          <a:xfrm>
            <a:off x="12345761" y="4885819"/>
            <a:ext cx="11103148" cy="6532841"/>
          </a:xfrm>
        </p:spPr>
        <p:txBody>
          <a:bodyPr/>
          <a:lstStyle>
            <a:lvl1pPr>
              <a:defRPr sz="5400"/>
            </a:lvl1pPr>
            <a:lvl2pPr>
              <a:defRPr sz="4400"/>
            </a:lvl2pPr>
            <a:lvl3pPr>
              <a:defRPr sz="36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15988" y="4885819"/>
            <a:ext cx="11136312" cy="7909431"/>
          </a:xfrm>
        </p:spPr>
        <p:txBody>
          <a:bodyPr/>
          <a:lstStyle>
            <a:lvl1pPr>
              <a:defRPr sz="5400"/>
            </a:lvl1pPr>
            <a:lvl2pPr>
              <a:defRPr sz="4400"/>
            </a:lvl2pPr>
            <a:lvl3pPr>
              <a:defRPr sz="36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34875" y="3200400"/>
            <a:ext cx="11134725" cy="120967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3" name="Text Placeholder 2"/>
          <p:cNvSpPr>
            <a:spLocks noGrp="1"/>
          </p:cNvSpPr>
          <p:nvPr>
            <p:ph type="body" idx="1"/>
          </p:nvPr>
        </p:nvSpPr>
        <p:spPr>
          <a:xfrm>
            <a:off x="915988" y="3200400"/>
            <a:ext cx="11136312" cy="120967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2" name="Title 1"/>
          <p:cNvSpPr>
            <a:spLocks noGrp="1"/>
          </p:cNvSpPr>
          <p:nvPr>
            <p:ph type="title"/>
          </p:nvPr>
        </p:nvSpPr>
        <p:spPr>
          <a:xfrm>
            <a:off x="915988" y="914400"/>
            <a:ext cx="22553612" cy="1950332"/>
          </a:xfrm>
        </p:spPr>
        <p:txBody>
          <a:bodyPr/>
          <a:lstStyle/>
          <a:p>
            <a:r>
              <a:rPr lang="en-US"/>
              <a:t>Click to edit Master title style</a:t>
            </a:r>
            <a:endParaRPr lang="en-US" dirty="0"/>
          </a:p>
        </p:txBody>
      </p:sp>
    </p:spTree>
    <p:extLst>
      <p:ext uri="{BB962C8B-B14F-4D97-AF65-F5344CB8AC3E}">
        <p14:creationId xmlns:p14="http://schemas.microsoft.com/office/powerpoint/2010/main" val="246786985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C207437-6432-58EC-C10C-618C3620406E}"/>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pic>
        <p:nvPicPr>
          <p:cNvPr id="7" name="Graphic 6">
            <a:extLst>
              <a:ext uri="{FF2B5EF4-FFF2-40B4-BE49-F238E27FC236}">
                <a16:creationId xmlns:a16="http://schemas.microsoft.com/office/drawing/2014/main" id="{464899B5-98F7-75AB-7E47-A3F10E104854}"/>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83760" y="-14885126"/>
            <a:ext cx="39502080" cy="39502080"/>
          </a:xfrm>
          <a:prstGeom prst="rect">
            <a:avLst/>
          </a:prstGeom>
        </p:spPr>
      </p:pic>
      <p:sp>
        <p:nvSpPr>
          <p:cNvPr id="3" name="Footer Placeholder 7">
            <a:extLst>
              <a:ext uri="{FF2B5EF4-FFF2-40B4-BE49-F238E27FC236}">
                <a16:creationId xmlns:a16="http://schemas.microsoft.com/office/drawing/2014/main" id="{B03E7C2C-EB5A-5456-D1B4-1E935F8FECC2}"/>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2" name="Title 1"/>
          <p:cNvSpPr>
            <a:spLocks noGrp="1"/>
          </p:cNvSpPr>
          <p:nvPr>
            <p:ph type="title"/>
          </p:nvPr>
        </p:nvSpPr>
        <p:spPr>
          <a:xfrm>
            <a:off x="915987" y="914400"/>
            <a:ext cx="18767425" cy="3657599"/>
          </a:xfrm>
        </p:spPr>
        <p:txBody>
          <a:bodyPr anchor="ctr"/>
          <a:lstStyle/>
          <a:p>
            <a:r>
              <a:rPr lang="en-US"/>
              <a:t>Click to edit Master title style</a:t>
            </a:r>
            <a:endParaRPr lang="en-US" dirty="0"/>
          </a:p>
        </p:txBody>
      </p:sp>
    </p:spTree>
    <p:extLst>
      <p:ext uri="{BB962C8B-B14F-4D97-AF65-F5344CB8AC3E}">
        <p14:creationId xmlns:p14="http://schemas.microsoft.com/office/powerpoint/2010/main" val="4146627367"/>
      </p:ext>
    </p:extLst>
  </p:cSld>
  <p:clrMapOvr>
    <a:masterClrMapping/>
  </p:clrMapOvr>
  <p:extLst>
    <p:ext uri="{DCECCB84-F9BA-43D5-87BE-67443E8EF086}">
      <p15:sldGuideLst xmlns:p15="http://schemas.microsoft.com/office/powerpoint/2012/main">
        <p15:guide id="1" orient="horz"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1_Content with Caption">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72429DF-33FD-B475-FE23-AC1FEA525CE5}"/>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pic>
        <p:nvPicPr>
          <p:cNvPr id="10" name="Graphic 9">
            <a:extLst>
              <a:ext uri="{FF2B5EF4-FFF2-40B4-BE49-F238E27FC236}">
                <a16:creationId xmlns:a16="http://schemas.microsoft.com/office/drawing/2014/main" id="{EE4B168E-9DC3-E749-4F91-B0C87ED6679C}"/>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11376313" y="-14870696"/>
            <a:ext cx="39502080" cy="39502080"/>
          </a:xfrm>
          <a:prstGeom prst="rect">
            <a:avLst/>
          </a:prstGeom>
        </p:spPr>
      </p:pic>
      <p:sp>
        <p:nvSpPr>
          <p:cNvPr id="5" name="Footer Placeholder 7">
            <a:extLst>
              <a:ext uri="{FF2B5EF4-FFF2-40B4-BE49-F238E27FC236}">
                <a16:creationId xmlns:a16="http://schemas.microsoft.com/office/drawing/2014/main" id="{3AED08FA-D2A6-9F52-62BD-66033C81F492}"/>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3" name="Content Placeholder 2"/>
          <p:cNvSpPr>
            <a:spLocks noGrp="1"/>
          </p:cNvSpPr>
          <p:nvPr>
            <p:ph idx="1"/>
          </p:nvPr>
        </p:nvSpPr>
        <p:spPr>
          <a:xfrm>
            <a:off x="8633637" y="5124893"/>
            <a:ext cx="14647051" cy="6375186"/>
          </a:xfrm>
        </p:spPr>
        <p:txBody>
          <a:bodyPr/>
          <a:lstStyle>
            <a:lvl1pPr>
              <a:defRPr sz="6000"/>
            </a:lvl1pPr>
            <a:lvl2pPr>
              <a:defRPr sz="5400"/>
            </a:lvl2pPr>
            <a:lvl3pPr>
              <a:defRPr sz="4400"/>
            </a:lvl3pPr>
            <a:lvl4pPr>
              <a:defRPr sz="3600"/>
            </a:lvl4pPr>
            <a:lvl5pPr>
              <a:defRPr sz="36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5988" y="5143257"/>
            <a:ext cx="7319962" cy="7375425"/>
          </a:xfrm>
        </p:spPr>
        <p:txBody>
          <a:bodyPr>
            <a:normAutofit/>
          </a:bodyPr>
          <a:lstStyle>
            <a:lvl1pPr marL="0" indent="0">
              <a:buNone/>
              <a:defRPr sz="36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2" name="Title 1"/>
          <p:cNvSpPr>
            <a:spLocks noGrp="1"/>
          </p:cNvSpPr>
          <p:nvPr>
            <p:ph type="title"/>
          </p:nvPr>
        </p:nvSpPr>
        <p:spPr>
          <a:xfrm>
            <a:off x="915988" y="914400"/>
            <a:ext cx="7319962" cy="3700130"/>
          </a:xfrm>
        </p:spPr>
        <p:txBody>
          <a:bodyPr anchor="ctr" anchorCtr="0"/>
          <a:lstStyle>
            <a:lvl1pPr>
              <a:defRPr sz="6400"/>
            </a:lvl1pPr>
          </a:lstStyle>
          <a:p>
            <a:r>
              <a:rPr lang="en-US"/>
              <a:t>Click to edit Master title style</a:t>
            </a:r>
            <a:endParaRPr lang="en-US" dirty="0"/>
          </a:p>
        </p:txBody>
      </p:sp>
    </p:spTree>
    <p:extLst>
      <p:ext uri="{BB962C8B-B14F-4D97-AF65-F5344CB8AC3E}">
        <p14:creationId xmlns:p14="http://schemas.microsoft.com/office/powerpoint/2010/main" val="3494909588"/>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9C2C08C1-ECE8-56D1-CE38-C79910309069}"/>
              </a:ext>
            </a:extLst>
          </p:cNvPr>
          <p:cNvSpPr>
            <a:spLocks noGrp="1"/>
          </p:cNvSpPr>
          <p:nvPr>
            <p:ph type="pic" sz="quarter" idx="13"/>
          </p:nvPr>
        </p:nvSpPr>
        <p:spPr>
          <a:xfrm>
            <a:off x="8387541" y="1"/>
            <a:ext cx="15999634" cy="8836428"/>
          </a:xfrm>
          <a:custGeom>
            <a:avLst/>
            <a:gdLst>
              <a:gd name="connsiteX0" fmla="*/ 0 w 15999634"/>
              <a:gd name="connsiteY0" fmla="*/ 0 h 8836428"/>
              <a:gd name="connsiteX1" fmla="*/ 15999634 w 15999634"/>
              <a:gd name="connsiteY1" fmla="*/ 0 h 8836428"/>
              <a:gd name="connsiteX2" fmla="*/ 15999634 w 15999634"/>
              <a:gd name="connsiteY2" fmla="*/ 8836428 h 8836428"/>
              <a:gd name="connsiteX3" fmla="*/ 271328 w 15999634"/>
              <a:gd name="connsiteY3" fmla="*/ 8836428 h 8836428"/>
              <a:gd name="connsiteX4" fmla="*/ 271549 w 15999634"/>
              <a:gd name="connsiteY4" fmla="*/ 8835334 h 8836428"/>
              <a:gd name="connsiteX5" fmla="*/ 4299 w 15999634"/>
              <a:gd name="connsiteY5" fmla="*/ 8568084 h 8836428"/>
              <a:gd name="connsiteX6" fmla="*/ 0 w 15999634"/>
              <a:gd name="connsiteY6" fmla="*/ 8568517 h 883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99634" h="8836428">
                <a:moveTo>
                  <a:pt x="0" y="0"/>
                </a:moveTo>
                <a:lnTo>
                  <a:pt x="15999634" y="0"/>
                </a:lnTo>
                <a:lnTo>
                  <a:pt x="15999634" y="8836428"/>
                </a:lnTo>
                <a:lnTo>
                  <a:pt x="271328" y="8836428"/>
                </a:lnTo>
                <a:lnTo>
                  <a:pt x="271549" y="8835334"/>
                </a:lnTo>
                <a:cubicBezTo>
                  <a:pt x="271549" y="8687736"/>
                  <a:pt x="151897" y="8568084"/>
                  <a:pt x="4299" y="8568084"/>
                </a:cubicBezTo>
                <a:lnTo>
                  <a:pt x="0" y="8568517"/>
                </a:lnTo>
                <a:close/>
              </a:path>
            </a:pathLst>
          </a:custGeom>
        </p:spPr>
        <p:txBody>
          <a:bodyPr wrap="square">
            <a:noAutofit/>
          </a:bodyPr>
          <a:lstStyle/>
          <a:p>
            <a:r>
              <a:rPr lang="en-US"/>
              <a:t>Click icon to add picture</a:t>
            </a:r>
          </a:p>
        </p:txBody>
      </p:sp>
      <p:pic>
        <p:nvPicPr>
          <p:cNvPr id="8" name="Graphic 7">
            <a:extLst>
              <a:ext uri="{FF2B5EF4-FFF2-40B4-BE49-F238E27FC236}">
                <a16:creationId xmlns:a16="http://schemas.microsoft.com/office/drawing/2014/main" id="{787ECB94-7934-4166-75BC-AC929031C05E}"/>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1355420" y="-10920502"/>
            <a:ext cx="39502080" cy="39502080"/>
          </a:xfrm>
          <a:prstGeom prst="rect">
            <a:avLst/>
          </a:prstGeom>
        </p:spPr>
      </p:pic>
      <p:pic>
        <p:nvPicPr>
          <p:cNvPr id="11" name="Graphic 10">
            <a:extLst>
              <a:ext uri="{FF2B5EF4-FFF2-40B4-BE49-F238E27FC236}">
                <a16:creationId xmlns:a16="http://schemas.microsoft.com/office/drawing/2014/main" id="{8048E39C-BA19-E4EB-0C23-A8ABE58B70A7}"/>
              </a:ext>
            </a:extLst>
          </p:cNvPr>
          <p:cNvPicPr>
            <a:picLocks noGrp="1" noRot="1" noChangeAspect="1" noMove="1" noResize="1" noEditPoints="1" noAdjustHandles="1" noChangeArrowheads="1" noChangeShapeType="1" noCrop="1"/>
          </p:cNvPicPr>
          <p:nvPr userDrawn="1"/>
        </p:nvPicPr>
        <p:blipFill>
          <a:blip r:embed="rId4">
            <a:extLst>
              <a:ext uri="{96DAC541-7B7A-43D3-8B79-37D633B846F1}">
                <asvg:svgBlip xmlns:asvg="http://schemas.microsoft.com/office/drawing/2016/SVG/main" r:embed="rId5"/>
              </a:ext>
            </a:extLst>
          </a:blip>
          <a:stretch>
            <a:fillRect/>
          </a:stretch>
        </p:blipFill>
        <p:spPr>
          <a:xfrm>
            <a:off x="19665897" y="11383884"/>
            <a:ext cx="4099191" cy="1869806"/>
          </a:xfrm>
          <a:prstGeom prst="rect">
            <a:avLst/>
          </a:prstGeom>
        </p:spPr>
      </p:pic>
      <p:sp>
        <p:nvSpPr>
          <p:cNvPr id="3" name="Footer Placeholder 7">
            <a:extLst>
              <a:ext uri="{FF2B5EF4-FFF2-40B4-BE49-F238E27FC236}">
                <a16:creationId xmlns:a16="http://schemas.microsoft.com/office/drawing/2014/main" id="{08A9D456-ECB4-00C1-BE84-FC7DF7370F55}"/>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
        <p:nvSpPr>
          <p:cNvPr id="9" name="Text Placeholder 3">
            <a:extLst>
              <a:ext uri="{FF2B5EF4-FFF2-40B4-BE49-F238E27FC236}">
                <a16:creationId xmlns:a16="http://schemas.microsoft.com/office/drawing/2014/main" id="{D5894E36-EC46-F25A-734E-736BA2368ABC}"/>
              </a:ext>
            </a:extLst>
          </p:cNvPr>
          <p:cNvSpPr>
            <a:spLocks noGrp="1"/>
          </p:cNvSpPr>
          <p:nvPr>
            <p:ph type="body" sz="half" idx="12"/>
          </p:nvPr>
        </p:nvSpPr>
        <p:spPr>
          <a:xfrm>
            <a:off x="915988" y="9109624"/>
            <a:ext cx="7319962" cy="3685625"/>
          </a:xfrm>
        </p:spPr>
        <p:txBody>
          <a:bodyPr>
            <a:normAutofit/>
          </a:bodyPr>
          <a:lstStyle>
            <a:lvl1pPr marL="0" indent="0">
              <a:buNone/>
              <a:defRPr sz="36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4" name="Text Placeholder 3"/>
          <p:cNvSpPr>
            <a:spLocks noGrp="1"/>
          </p:cNvSpPr>
          <p:nvPr>
            <p:ph type="body" sz="half" idx="2"/>
          </p:nvPr>
        </p:nvSpPr>
        <p:spPr>
          <a:xfrm>
            <a:off x="915988" y="4878272"/>
            <a:ext cx="7319962" cy="3685625"/>
          </a:xfrm>
        </p:spPr>
        <p:txBody>
          <a:bodyPr>
            <a:normAutofit/>
          </a:bodyPr>
          <a:lstStyle>
            <a:lvl1pPr marL="0" indent="0">
              <a:buNone/>
              <a:defRPr sz="36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2" name="Title 1"/>
          <p:cNvSpPr>
            <a:spLocks noGrp="1"/>
          </p:cNvSpPr>
          <p:nvPr>
            <p:ph type="title"/>
          </p:nvPr>
        </p:nvSpPr>
        <p:spPr>
          <a:xfrm>
            <a:off x="915988" y="920751"/>
            <a:ext cx="7319962" cy="3661081"/>
          </a:xfrm>
        </p:spPr>
        <p:txBody>
          <a:bodyPr anchor="b"/>
          <a:lstStyle>
            <a:lvl1pPr>
              <a:defRPr sz="6400"/>
            </a:lvl1pPr>
          </a:lstStyle>
          <a:p>
            <a:r>
              <a:rPr lang="en-US"/>
              <a:t>Click to edit Master title style</a:t>
            </a:r>
            <a:endParaRPr lang="en-US" dirty="0"/>
          </a:p>
        </p:txBody>
      </p:sp>
    </p:spTree>
    <p:extLst>
      <p:ext uri="{BB962C8B-B14F-4D97-AF65-F5344CB8AC3E}">
        <p14:creationId xmlns:p14="http://schemas.microsoft.com/office/powerpoint/2010/main" val="1042266487"/>
      </p:ext>
    </p:extLst>
  </p:cSld>
  <p:clrMapOvr>
    <a:masterClrMapping/>
  </p:clrMapOvr>
  <p:extLst>
    <p:ext uri="{DCECCB84-F9BA-43D5-87BE-67443E8EF086}">
      <p15:sldGuideLst xmlns:p15="http://schemas.microsoft.com/office/powerpoint/2012/main">
        <p15:guide id="1" orient="horz" pos="5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5B0509F-0AC7-B7B9-97FD-4238B29F0399}"/>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9665897" y="11383884"/>
            <a:ext cx="4099191" cy="1869806"/>
          </a:xfrm>
          <a:prstGeom prst="rect">
            <a:avLst/>
          </a:prstGeom>
        </p:spPr>
      </p:pic>
      <p:sp>
        <p:nvSpPr>
          <p:cNvPr id="2" name="Footer Placeholder 7">
            <a:extLst>
              <a:ext uri="{FF2B5EF4-FFF2-40B4-BE49-F238E27FC236}">
                <a16:creationId xmlns:a16="http://schemas.microsoft.com/office/drawing/2014/main" id="{F70D6501-EB92-CFF0-353D-0050F967E784}"/>
              </a:ext>
            </a:extLst>
          </p:cNvPr>
          <p:cNvSpPr>
            <a:spLocks noGrp="1"/>
          </p:cNvSpPr>
          <p:nvPr>
            <p:ph type="ftr" sz="quarter" idx="11"/>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Tree>
    <p:extLst>
      <p:ext uri="{BB962C8B-B14F-4D97-AF65-F5344CB8AC3E}">
        <p14:creationId xmlns:p14="http://schemas.microsoft.com/office/powerpoint/2010/main" val="2663736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ogo">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524C45-2DDA-5FB9-182E-EF540F4FDFD2}"/>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rcRect/>
          <a:stretch/>
        </p:blipFill>
        <p:spPr>
          <a:xfrm>
            <a:off x="3598879" y="3265716"/>
            <a:ext cx="16552648" cy="7550330"/>
          </a:xfrm>
          <a:prstGeom prst="rect">
            <a:avLst/>
          </a:prstGeom>
        </p:spPr>
      </p:pic>
    </p:spTree>
    <p:extLst>
      <p:ext uri="{BB962C8B-B14F-4D97-AF65-F5344CB8AC3E}">
        <p14:creationId xmlns:p14="http://schemas.microsoft.com/office/powerpoint/2010/main" val="33811892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gline">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BC78D8-AD6D-5A95-8C7F-69C6723253D9}"/>
              </a:ext>
            </a:extLst>
          </p:cNvPr>
          <p:cNvPicPr>
            <a:picLocks noChangeAspect="1"/>
          </p:cNvPicPr>
          <p:nvPr userDrawn="1"/>
        </p:nvPicPr>
        <p:blipFill>
          <a:blip r:embed="rId2"/>
          <a:stretch>
            <a:fillRect/>
          </a:stretch>
        </p:blipFill>
        <p:spPr>
          <a:xfrm>
            <a:off x="19665897" y="11383883"/>
            <a:ext cx="4077956" cy="1869805"/>
          </a:xfrm>
          <a:prstGeom prst="rect">
            <a:avLst/>
          </a:prstGeom>
        </p:spPr>
      </p:pic>
      <p:pic>
        <p:nvPicPr>
          <p:cNvPr id="6" name="Graphic 5">
            <a:extLst>
              <a:ext uri="{FF2B5EF4-FFF2-40B4-BE49-F238E27FC236}">
                <a16:creationId xmlns:a16="http://schemas.microsoft.com/office/drawing/2014/main" id="{EE4609CE-F41A-4FC9-C949-C8B7950CAF5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98356" y="4424853"/>
            <a:ext cx="21671776" cy="6565587"/>
          </a:xfrm>
          <a:prstGeom prst="rect">
            <a:avLst/>
          </a:prstGeom>
        </p:spPr>
      </p:pic>
    </p:spTree>
    <p:extLst>
      <p:ext uri="{BB962C8B-B14F-4D97-AF65-F5344CB8AC3E}">
        <p14:creationId xmlns:p14="http://schemas.microsoft.com/office/powerpoint/2010/main" val="7530346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hidden="1">
            <a:extLst>
              <a:ext uri="{FF2B5EF4-FFF2-40B4-BE49-F238E27FC236}">
                <a16:creationId xmlns:a16="http://schemas.microsoft.com/office/drawing/2014/main" id="{924BCC62-B31D-00F8-4FD2-3A415248C385}"/>
              </a:ext>
            </a:extLst>
          </p:cNvPr>
          <p:cNvPicPr>
            <a:picLocks noGrp="1" noRot="1" noChangeAspect="1" noMove="1" noResize="1" noEditPoints="1" noAdjustHandles="1" noChangeArrowheads="1" noChangeShapeType="1" noCrop="1"/>
          </p:cNvPicPr>
          <p:nvPr userDrawn="1"/>
        </p:nvPicPr>
        <p:blipFill>
          <a:blip r:embed="rId19"/>
          <a:srcRect/>
          <a:stretch/>
        </p:blipFill>
        <p:spPr>
          <a:xfrm>
            <a:off x="1587" y="0"/>
            <a:ext cx="24385587" cy="13716893"/>
          </a:xfrm>
          <a:prstGeom prst="rect">
            <a:avLst/>
          </a:prstGeom>
        </p:spPr>
      </p:pic>
      <p:pic>
        <p:nvPicPr>
          <p:cNvPr id="10" name="Graphic 9" hidden="1">
            <a:extLst>
              <a:ext uri="{FF2B5EF4-FFF2-40B4-BE49-F238E27FC236}">
                <a16:creationId xmlns:a16="http://schemas.microsoft.com/office/drawing/2014/main" id="{8692AB56-4B25-B37F-53BE-E74D5197577A}"/>
              </a:ext>
            </a:extLst>
          </p:cNvPr>
          <p:cNvPicPr>
            <a:picLocks noGrp="1" noRot="1" noChangeAspect="1" noMove="1" noResize="1" noEditPoints="1" noAdjustHandles="1" noChangeArrowheads="1" noChangeShapeType="1" noCrop="1"/>
          </p:cNvPicPr>
          <p:nvPr userDrawn="1"/>
        </p:nvPicPr>
        <p:blipFill>
          <a:blip r:embed="rId20">
            <a:extLst>
              <a:ext uri="{96DAC541-7B7A-43D3-8B79-37D633B846F1}">
                <asvg:svgBlip xmlns:asvg="http://schemas.microsoft.com/office/drawing/2016/SVG/main" r:embed="rId21"/>
              </a:ext>
            </a:extLst>
          </a:blip>
          <a:stretch>
            <a:fillRect/>
          </a:stretch>
        </p:blipFill>
        <p:spPr>
          <a:xfrm>
            <a:off x="19665897" y="11383884"/>
            <a:ext cx="4099191" cy="1869806"/>
          </a:xfrm>
          <a:prstGeom prst="rect">
            <a:avLst/>
          </a:prstGeom>
        </p:spPr>
      </p:pic>
      <p:sp>
        <p:nvSpPr>
          <p:cNvPr id="2" name="Title Placeholder 1"/>
          <p:cNvSpPr>
            <a:spLocks noGrp="1"/>
          </p:cNvSpPr>
          <p:nvPr>
            <p:ph type="title"/>
          </p:nvPr>
        </p:nvSpPr>
        <p:spPr>
          <a:xfrm>
            <a:off x="915988" y="936949"/>
            <a:ext cx="22553612" cy="1955542"/>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15987" y="3200400"/>
            <a:ext cx="22553611" cy="9573053"/>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Footer Placeholder 7">
            <a:extLst>
              <a:ext uri="{FF2B5EF4-FFF2-40B4-BE49-F238E27FC236}">
                <a16:creationId xmlns:a16="http://schemas.microsoft.com/office/drawing/2014/main" id="{954A87A3-80B1-E1E2-AF95-D31922E198E3}"/>
              </a:ext>
            </a:extLst>
          </p:cNvPr>
          <p:cNvSpPr>
            <a:spLocks noGrp="1"/>
          </p:cNvSpPr>
          <p:nvPr>
            <p:ph type="ftr" sz="quarter" idx="3"/>
          </p:nvPr>
        </p:nvSpPr>
        <p:spPr>
          <a:xfrm>
            <a:off x="915988" y="12835033"/>
            <a:ext cx="7353300" cy="719044"/>
          </a:xfrm>
          <a:prstGeom prst="rect">
            <a:avLst/>
          </a:prstGeom>
        </p:spPr>
        <p:txBody>
          <a:bodyPr anchor="ctr" anchorCtr="0"/>
          <a:lstStyle>
            <a:lvl1pPr algn="l">
              <a:defRPr sz="1600"/>
            </a:lvl1pPr>
          </a:lstStyle>
          <a:p>
            <a:r>
              <a:rPr lang="en-US" dirty="0"/>
              <a:t>© 2025 American Academy of Neurology</a:t>
            </a:r>
          </a:p>
        </p:txBody>
      </p:sp>
    </p:spTree>
    <p:extLst>
      <p:ext uri="{BB962C8B-B14F-4D97-AF65-F5344CB8AC3E}">
        <p14:creationId xmlns:p14="http://schemas.microsoft.com/office/powerpoint/2010/main" val="4080812321"/>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725" r:id="rId3"/>
    <p:sldLayoutId id="2147483727" r:id="rId4"/>
    <p:sldLayoutId id="2147483729" r:id="rId5"/>
    <p:sldLayoutId id="2147483730" r:id="rId6"/>
    <p:sldLayoutId id="2147483726" r:id="rId7"/>
    <p:sldLayoutId id="2147483731" r:id="rId8"/>
    <p:sldLayoutId id="2147483663" r:id="rId9"/>
    <p:sldLayoutId id="2147483665" r:id="rId10"/>
    <p:sldLayoutId id="2147483719" r:id="rId11"/>
    <p:sldLayoutId id="2147483667" r:id="rId12"/>
    <p:sldLayoutId id="2147483722" r:id="rId13"/>
    <p:sldLayoutId id="2147483670" r:id="rId14"/>
    <p:sldLayoutId id="2147483668" r:id="rId15"/>
    <p:sldLayoutId id="2147483728" r:id="rId16"/>
    <p:sldLayoutId id="2147483724" r:id="rId17"/>
  </p:sldLayoutIdLst>
  <p:hf sldNum="0" hdr="0" dt="0"/>
  <p:txStyles>
    <p:title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p:titleStyle>
    <p:body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5600" kern="1200">
          <a:solidFill>
            <a:schemeClr val="tx2"/>
          </a:solidFill>
          <a:latin typeface="+mn-lt"/>
          <a:ea typeface="+mn-ea"/>
          <a:cs typeface="+mn-cs"/>
        </a:defRPr>
      </a:lvl1pPr>
      <a:lvl2pPr marL="928688" indent="-455613" algn="l" defTabSz="1828800" rtl="0" eaLnBrk="1" latinLnBrk="0" hangingPunct="1">
        <a:lnSpc>
          <a:spcPct val="90000"/>
        </a:lnSpc>
        <a:spcBef>
          <a:spcPts val="1000"/>
        </a:spcBef>
        <a:buClr>
          <a:schemeClr val="accent1"/>
        </a:buClr>
        <a:buFont typeface="Arial" panose="020B0604020202020204" pitchFamily="34" charset="0"/>
        <a:buChar char="•"/>
        <a:tabLst/>
        <a:defRPr sz="4800" kern="1200">
          <a:solidFill>
            <a:schemeClr val="tx2"/>
          </a:solidFill>
          <a:latin typeface="+mn-lt"/>
          <a:ea typeface="+mn-ea"/>
          <a:cs typeface="+mn-cs"/>
        </a:defRPr>
      </a:lvl2pPr>
      <a:lvl3pPr marL="1382713" indent="-454025" algn="l" defTabSz="1828800" rtl="0" eaLnBrk="1" latinLnBrk="0" hangingPunct="1">
        <a:lnSpc>
          <a:spcPct val="90000"/>
        </a:lnSpc>
        <a:spcBef>
          <a:spcPts val="1000"/>
        </a:spcBef>
        <a:buClr>
          <a:schemeClr val="accent1"/>
        </a:buClr>
        <a:buFont typeface="Arial" panose="020B0604020202020204" pitchFamily="34" charset="0"/>
        <a:buChar char="•"/>
        <a:tabLst/>
        <a:defRPr sz="4000" kern="1200">
          <a:solidFill>
            <a:schemeClr val="tx2"/>
          </a:solidFill>
          <a:latin typeface="+mn-lt"/>
          <a:ea typeface="+mn-ea"/>
          <a:cs typeface="+mn-cs"/>
        </a:defRPr>
      </a:lvl3pPr>
      <a:lvl4pPr marL="1792288" indent="-423863"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4pPr>
      <a:lvl5pPr marL="2290763" indent="-473075" algn="l" defTabSz="1828800" rtl="0" eaLnBrk="1" latinLnBrk="0" hangingPunct="1">
        <a:lnSpc>
          <a:spcPct val="90000"/>
        </a:lnSpc>
        <a:spcBef>
          <a:spcPts val="1000"/>
        </a:spcBef>
        <a:buFont typeface="Arial" panose="020B0604020202020204" pitchFamily="34" charset="0"/>
        <a:buChar char="•"/>
        <a:tabLst/>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060">
          <p15:clr>
            <a:srgbClr val="F26B43"/>
          </p15:clr>
        </p15:guide>
        <p15:guide id="2" pos="577">
          <p15:clr>
            <a:srgbClr val="F26B43"/>
          </p15:clr>
        </p15:guide>
        <p15:guide id="3" pos="14784">
          <p15:clr>
            <a:srgbClr val="F26B43"/>
          </p15:clr>
        </p15:guide>
        <p15:guide id="4" pos="7768">
          <p15:clr>
            <a:srgbClr val="F26B43"/>
          </p15:clr>
        </p15:guide>
        <p15:guide id="6" pos="7592">
          <p15:clr>
            <a:srgbClr val="F26B43"/>
          </p15:clr>
        </p15:guide>
        <p15:guide id="7" pos="5364">
          <p15:clr>
            <a:srgbClr val="F26B43"/>
          </p15:clr>
        </p15:guide>
        <p15:guide id="8" pos="5188">
          <p15:clr>
            <a:srgbClr val="F26B43"/>
          </p15:clr>
        </p15:guide>
        <p15:guide id="9" pos="2961">
          <p15:clr>
            <a:srgbClr val="F26B43"/>
          </p15:clr>
        </p15:guide>
        <p15:guide id="10" pos="2785">
          <p15:clr>
            <a:srgbClr val="F26B43"/>
          </p15:clr>
        </p15:guide>
        <p15:guide id="11" pos="9996">
          <p15:clr>
            <a:srgbClr val="F26B43"/>
          </p15:clr>
        </p15:guide>
        <p15:guide id="12" pos="10172">
          <p15:clr>
            <a:srgbClr val="F26B43"/>
          </p15:clr>
        </p15:guide>
        <p15:guide id="13" pos="12399">
          <p15:clr>
            <a:srgbClr val="F26B43"/>
          </p15:clr>
        </p15:guide>
        <p15:guide id="14" pos="12576">
          <p15:clr>
            <a:srgbClr val="F26B43"/>
          </p15:clr>
        </p15:guide>
        <p15:guide id="15" orient="horz" pos="576">
          <p15:clr>
            <a:srgbClr val="F26B43"/>
          </p15:clr>
        </p15:guide>
        <p15:guide id="16" orient="horz" pos="20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hyperlink" Target="https://www.aan.com/siteassets/home-page/policy-and-guidelines/guidelines/about-guidelines/17guidelineprocman_pg.pdf" TargetMode="Externa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3.svg"/></Relationships>
</file>

<file path=ppt/slides/_rels/slide4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9.xml"/><Relationship Id="rId5" Type="http://schemas.openxmlformats.org/officeDocument/2006/relationships/image" Target="../media/image27.svg"/><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7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DEA0CFA-C18D-4E19-B2DB-24902DAA0482}"/>
              </a:ext>
            </a:extLst>
          </p:cNvPr>
          <p:cNvSpPr>
            <a:spLocks noGrp="1"/>
          </p:cNvSpPr>
          <p:nvPr>
            <p:ph type="subTitle" idx="1"/>
          </p:nvPr>
        </p:nvSpPr>
        <p:spPr/>
        <p:txBody>
          <a:bodyPr/>
          <a:lstStyle/>
          <a:p>
            <a:r>
              <a:rPr lang="en-US" dirty="0"/>
              <a:t>Report of the Guidelines Subcommittee of the American Academy of Neurology</a:t>
            </a:r>
          </a:p>
        </p:txBody>
      </p:sp>
      <p:sp>
        <p:nvSpPr>
          <p:cNvPr id="3" name="Footer Placeholder 2">
            <a:extLst>
              <a:ext uri="{FF2B5EF4-FFF2-40B4-BE49-F238E27FC236}">
                <a16:creationId xmlns:a16="http://schemas.microsoft.com/office/drawing/2014/main" id="{A1C579FE-7267-D3E0-4A82-6C45D2AC3397}"/>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52E5A303-5F7B-9B73-B5BE-F4613BBC819E}"/>
              </a:ext>
            </a:extLst>
          </p:cNvPr>
          <p:cNvSpPr>
            <a:spLocks noGrp="1"/>
          </p:cNvSpPr>
          <p:nvPr>
            <p:ph type="ctrTitle"/>
          </p:nvPr>
        </p:nvSpPr>
        <p:spPr/>
        <p:txBody>
          <a:bodyPr>
            <a:normAutofit fontScale="90000"/>
          </a:bodyPr>
          <a:lstStyle/>
          <a:p>
            <a:r>
              <a:rPr lang="en-US" dirty="0"/>
              <a:t>Epidural Steroids for Cervical and Lumbar Radicular Pain and Spinal Stenosis Systematic Review</a:t>
            </a:r>
          </a:p>
        </p:txBody>
      </p:sp>
    </p:spTree>
    <p:extLst>
      <p:ext uri="{BB962C8B-B14F-4D97-AF65-F5344CB8AC3E}">
        <p14:creationId xmlns:p14="http://schemas.microsoft.com/office/powerpoint/2010/main" val="3224066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73E8E5B-AE98-9564-434F-8CF0021AA7A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ECE4BEF-9651-0243-26CF-0ACDB6DBA6EB}"/>
              </a:ext>
            </a:extLst>
          </p:cNvPr>
          <p:cNvSpPr>
            <a:spLocks noGrp="1"/>
          </p:cNvSpPr>
          <p:nvPr>
            <p:ph idx="1"/>
          </p:nvPr>
        </p:nvSpPr>
        <p:spPr/>
        <p:txBody>
          <a:bodyPr/>
          <a:lstStyle/>
          <a:p>
            <a:pPr marL="0" indent="0">
              <a:buNone/>
            </a:pPr>
            <a:r>
              <a:rPr lang="en-US" dirty="0"/>
              <a:t>This systematic review was developed with financial support from the American Academy of Neurology (AAN). Authors who have served as AAN subcommittee members (P.N., S.P., G.G., J.D., and S.A.H.), methodologists (D.S.), or staff (H.S.) may have been reimbursed by the AAN for expenses related to travel to subcommittee meetings where drafts of manuscripts were reviewed.</a:t>
            </a:r>
          </a:p>
        </p:txBody>
      </p:sp>
      <p:sp>
        <p:nvSpPr>
          <p:cNvPr id="4" name="Title 3">
            <a:extLst>
              <a:ext uri="{FF2B5EF4-FFF2-40B4-BE49-F238E27FC236}">
                <a16:creationId xmlns:a16="http://schemas.microsoft.com/office/drawing/2014/main" id="{8376B02E-5738-BB21-4A6B-195D1FA33A60}"/>
              </a:ext>
            </a:extLst>
          </p:cNvPr>
          <p:cNvSpPr>
            <a:spLocks noGrp="1"/>
          </p:cNvSpPr>
          <p:nvPr>
            <p:ph type="title"/>
          </p:nvPr>
        </p:nvSpPr>
        <p:spPr/>
        <p:txBody>
          <a:bodyPr/>
          <a:lstStyle/>
          <a:p>
            <a:r>
              <a:rPr lang="en-US" dirty="0"/>
              <a:t>Systematic Review Funding</a:t>
            </a:r>
          </a:p>
        </p:txBody>
      </p:sp>
    </p:spTree>
    <p:extLst>
      <p:ext uri="{BB962C8B-B14F-4D97-AF65-F5344CB8AC3E}">
        <p14:creationId xmlns:p14="http://schemas.microsoft.com/office/powerpoint/2010/main" val="305781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A8449-3B91-D629-0B70-8C8AAB3DE83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18BA52-5023-5CEE-52C7-BC9A4F199122}"/>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8C80579-AF43-E326-DB57-30A7573A54A8}"/>
              </a:ext>
            </a:extLst>
          </p:cNvPr>
          <p:cNvSpPr>
            <a:spLocks noGrp="1"/>
          </p:cNvSpPr>
          <p:nvPr>
            <p:ph idx="1"/>
          </p:nvPr>
        </p:nvSpPr>
        <p:spPr/>
        <p:txBody>
          <a:bodyPr/>
          <a:lstStyle/>
          <a:p>
            <a:pPr marL="0" indent="0">
              <a:buNone/>
            </a:pPr>
            <a:r>
              <a:rPr lang="en-US" dirty="0"/>
              <a:t>The AAN develops these presentation slides as educational tools for neurologists and other health care professionals. You may download and retain a single copy for your personal use or to use in non-compensated educational presentations.</a:t>
            </a:r>
          </a:p>
          <a:p>
            <a:pPr marL="0" indent="0">
              <a:buNone/>
            </a:pPr>
            <a:r>
              <a:rPr lang="en-US" dirty="0"/>
              <a:t>If you would like to share this presentation in other settings or situations, please seek permission from the AAN by contacting guidelines@aan.com.</a:t>
            </a:r>
          </a:p>
        </p:txBody>
      </p:sp>
      <p:sp>
        <p:nvSpPr>
          <p:cNvPr id="4" name="Title 3">
            <a:extLst>
              <a:ext uri="{FF2B5EF4-FFF2-40B4-BE49-F238E27FC236}">
                <a16:creationId xmlns:a16="http://schemas.microsoft.com/office/drawing/2014/main" id="{B89BBEE0-AF92-6E7F-4336-475FE1EA5CAA}"/>
              </a:ext>
            </a:extLst>
          </p:cNvPr>
          <p:cNvSpPr>
            <a:spLocks noGrp="1"/>
          </p:cNvSpPr>
          <p:nvPr>
            <p:ph type="title"/>
          </p:nvPr>
        </p:nvSpPr>
        <p:spPr/>
        <p:txBody>
          <a:bodyPr/>
          <a:lstStyle/>
          <a:p>
            <a:r>
              <a:rPr lang="en-US" dirty="0"/>
              <a:t>Sharing This Information</a:t>
            </a:r>
          </a:p>
        </p:txBody>
      </p:sp>
    </p:spTree>
    <p:extLst>
      <p:ext uri="{BB962C8B-B14F-4D97-AF65-F5344CB8AC3E}">
        <p14:creationId xmlns:p14="http://schemas.microsoft.com/office/powerpoint/2010/main" val="376664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9A2B4-3A61-155C-DC34-21FFDD20B9C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8D4CF2-F16A-FB6E-3658-1C5E4B2CB20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43E5F80F-EF45-1CE0-1B52-682F52507C43}"/>
              </a:ext>
            </a:extLst>
          </p:cNvPr>
          <p:cNvSpPr>
            <a:spLocks noGrp="1"/>
          </p:cNvSpPr>
          <p:nvPr>
            <p:ph idx="1"/>
          </p:nvPr>
        </p:nvSpPr>
        <p:spPr/>
        <p:txBody>
          <a:bodyPr/>
          <a:lstStyle/>
          <a:p>
            <a:pPr marL="0" indent="0">
              <a:buNone/>
            </a:pPr>
            <a:r>
              <a:rPr lang="en-US" sz="6000" dirty="0"/>
              <a:t>To present the methodological processes and conclusions from the AAN’s “Epidural Steroids for Cervical and Lumbar Radicular Pain and Spinal Stenosis Systematic Review.”</a:t>
            </a:r>
            <a:endParaRPr lang="en-US" sz="6000" dirty="0">
              <a:solidFill>
                <a:schemeClr val="accent6"/>
              </a:solidFill>
            </a:endParaRPr>
          </a:p>
        </p:txBody>
      </p:sp>
      <p:sp>
        <p:nvSpPr>
          <p:cNvPr id="4" name="Title 3">
            <a:extLst>
              <a:ext uri="{FF2B5EF4-FFF2-40B4-BE49-F238E27FC236}">
                <a16:creationId xmlns:a16="http://schemas.microsoft.com/office/drawing/2014/main" id="{FC44F809-A891-A2AB-E268-F51A16106234}"/>
              </a:ext>
            </a:extLst>
          </p:cNvPr>
          <p:cNvSpPr>
            <a:spLocks noGrp="1"/>
          </p:cNvSpPr>
          <p:nvPr>
            <p:ph type="title"/>
          </p:nvPr>
        </p:nvSpPr>
        <p:spPr/>
        <p:txBody>
          <a:bodyPr/>
          <a:lstStyle/>
          <a:p>
            <a:r>
              <a:rPr lang="en-US" dirty="0"/>
              <a:t>Presentation Objective</a:t>
            </a:r>
          </a:p>
        </p:txBody>
      </p:sp>
    </p:spTree>
    <p:extLst>
      <p:ext uri="{BB962C8B-B14F-4D97-AF65-F5344CB8AC3E}">
        <p14:creationId xmlns:p14="http://schemas.microsoft.com/office/powerpoint/2010/main" val="1661904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D1B1B-2885-2FA3-7537-78F006C2208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CCC130-5526-0D88-A3F2-6A83697BB1F5}"/>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9D0AF6F8-5E56-4C94-A8E3-FA23D13379B3}"/>
              </a:ext>
            </a:extLst>
          </p:cNvPr>
          <p:cNvSpPr>
            <a:spLocks noGrp="1"/>
          </p:cNvSpPr>
          <p:nvPr>
            <p:ph idx="1"/>
          </p:nvPr>
        </p:nvSpPr>
        <p:spPr/>
        <p:txBody>
          <a:bodyPr>
            <a:normAutofit fontScale="92500" lnSpcReduction="10000"/>
          </a:bodyPr>
          <a:lstStyle/>
          <a:p>
            <a:r>
              <a:rPr lang="en-US" sz="6000" dirty="0"/>
              <a:t>Introduction</a:t>
            </a:r>
          </a:p>
          <a:p>
            <a:r>
              <a:rPr lang="en-US" sz="6000" dirty="0"/>
              <a:t>AAN systematic review development process</a:t>
            </a:r>
          </a:p>
          <a:p>
            <a:r>
              <a:rPr lang="en-US" sz="6000" dirty="0"/>
              <a:t>Clinical questions</a:t>
            </a:r>
          </a:p>
          <a:p>
            <a:r>
              <a:rPr lang="en-US" sz="6000" dirty="0"/>
              <a:t>Literature search &amp; review</a:t>
            </a:r>
          </a:p>
          <a:p>
            <a:r>
              <a:rPr lang="en-US" sz="6000" dirty="0"/>
              <a:t>Primary conclusions</a:t>
            </a:r>
          </a:p>
          <a:p>
            <a:r>
              <a:rPr lang="en-US" sz="6000" dirty="0"/>
              <a:t>Subgroup analyses</a:t>
            </a:r>
          </a:p>
          <a:p>
            <a:r>
              <a:rPr lang="en-US" sz="6000" dirty="0"/>
              <a:t>Safety of ESIs</a:t>
            </a:r>
          </a:p>
          <a:p>
            <a:r>
              <a:rPr lang="en-US" sz="6000" dirty="0"/>
              <a:t>Cost-effectiveness of ESIs</a:t>
            </a:r>
          </a:p>
          <a:p>
            <a:r>
              <a:rPr lang="en-US" sz="6000" dirty="0"/>
              <a:t>Discussion</a:t>
            </a:r>
          </a:p>
          <a:p>
            <a:r>
              <a:rPr lang="en-US" sz="6000" dirty="0"/>
              <a:t>Suggestions for future research</a:t>
            </a:r>
          </a:p>
          <a:p>
            <a:pPr marL="0" indent="0">
              <a:buNone/>
            </a:pPr>
            <a:endParaRPr lang="en-US" sz="6000" dirty="0">
              <a:solidFill>
                <a:schemeClr val="accent6"/>
              </a:solidFill>
            </a:endParaRPr>
          </a:p>
        </p:txBody>
      </p:sp>
      <p:sp>
        <p:nvSpPr>
          <p:cNvPr id="4" name="Title 3">
            <a:extLst>
              <a:ext uri="{FF2B5EF4-FFF2-40B4-BE49-F238E27FC236}">
                <a16:creationId xmlns:a16="http://schemas.microsoft.com/office/drawing/2014/main" id="{27172238-ACA3-9B44-5C59-99E3DA34FBAE}"/>
              </a:ext>
            </a:extLst>
          </p:cNvPr>
          <p:cNvSpPr>
            <a:spLocks noGrp="1"/>
          </p:cNvSpPr>
          <p:nvPr>
            <p:ph type="title"/>
          </p:nvPr>
        </p:nvSpPr>
        <p:spPr/>
        <p:txBody>
          <a:bodyPr/>
          <a:lstStyle/>
          <a:p>
            <a:r>
              <a:rPr lang="en-US" dirty="0"/>
              <a:t>Presentation Overview</a:t>
            </a:r>
          </a:p>
        </p:txBody>
      </p:sp>
    </p:spTree>
    <p:extLst>
      <p:ext uri="{BB962C8B-B14F-4D97-AF65-F5344CB8AC3E}">
        <p14:creationId xmlns:p14="http://schemas.microsoft.com/office/powerpoint/2010/main" val="2877315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1BCC34-42BA-46BC-0297-2E1238932CA5}"/>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24B8A8A5-27FA-DE3B-AC78-2D0B589B670F}"/>
              </a:ext>
            </a:extLst>
          </p:cNvPr>
          <p:cNvSpPr>
            <a:spLocks noGrp="1"/>
          </p:cNvSpPr>
          <p:nvPr>
            <p:ph idx="1"/>
          </p:nvPr>
        </p:nvSpPr>
        <p:spPr/>
        <p:txBody>
          <a:bodyPr>
            <a:normAutofit lnSpcReduction="10000"/>
          </a:bodyPr>
          <a:lstStyle/>
          <a:p>
            <a:r>
              <a:rPr lang="en-US" dirty="0"/>
              <a:t>In 2007, the AAN published the technology assessment “Assessment: Use of epidural steroid injections to treat radicular lumbosacral pain.” This report concluded that the use of epidural steroid injections (ESIs) may improve radicular lumbosacral pain between 2–6 weeks following the injection, but does not improve function or reduce the need for surgery.</a:t>
            </a:r>
            <a:r>
              <a:rPr lang="en-US" baseline="30000" dirty="0"/>
              <a:t>1</a:t>
            </a:r>
            <a:r>
              <a:rPr lang="en-US" dirty="0"/>
              <a:t> </a:t>
            </a:r>
          </a:p>
          <a:p>
            <a:r>
              <a:rPr lang="en-US" dirty="0"/>
              <a:t>This review systematically evaluates and incorporates new evidence for the use of epidural steroids in cervical and lumbar spinal stenosis and radiculopathies. </a:t>
            </a:r>
          </a:p>
          <a:p>
            <a:r>
              <a:rPr lang="en-US" dirty="0"/>
              <a:t>This review is directed to neurologists, physiatrists, pain management specialists, orthopedic specialists, neurosurgeons, spine specialists, and primary care clinicians who may refer patients for ESIs or perform ESIs themselves. </a:t>
            </a:r>
          </a:p>
        </p:txBody>
      </p:sp>
      <p:sp>
        <p:nvSpPr>
          <p:cNvPr id="4" name="Title 3">
            <a:extLst>
              <a:ext uri="{FF2B5EF4-FFF2-40B4-BE49-F238E27FC236}">
                <a16:creationId xmlns:a16="http://schemas.microsoft.com/office/drawing/2014/main" id="{5D61F590-D4A2-4D3B-A9FC-EE715FF36CC4}"/>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313134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91782-0DCE-DF43-9DF2-3191C2A6ECD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464DFB-AEF4-7440-8FE5-3D42D426DF7C}"/>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DAC4E637-9641-9031-F6D1-13D9C013DD5E}"/>
              </a:ext>
            </a:extLst>
          </p:cNvPr>
          <p:cNvSpPr>
            <a:spLocks noGrp="1"/>
          </p:cNvSpPr>
          <p:nvPr>
            <p:ph idx="1"/>
          </p:nvPr>
        </p:nvSpPr>
        <p:spPr>
          <a:xfrm>
            <a:off x="915987" y="3200400"/>
            <a:ext cx="14232573" cy="9573053"/>
          </a:xfrm>
        </p:spPr>
        <p:txBody>
          <a:bodyPr>
            <a:normAutofit/>
          </a:bodyPr>
          <a:lstStyle/>
          <a:p>
            <a:r>
              <a:rPr lang="en-US" dirty="0"/>
              <a:t>Low back pain is common, experienced by 50% to 80% of adults in their lifetime.</a:t>
            </a:r>
            <a:r>
              <a:rPr lang="en-US" baseline="30000" dirty="0"/>
              <a:t>2, 3</a:t>
            </a:r>
            <a:r>
              <a:rPr lang="en-US" dirty="0"/>
              <a:t> In 2013, low back pain and neck pain were reported to be the third largest category of healthcare spending at $87.6 billion, after diabetes and ischemic heart disease.</a:t>
            </a:r>
            <a:r>
              <a:rPr lang="en-US" baseline="30000" dirty="0"/>
              <a:t>4</a:t>
            </a:r>
          </a:p>
        </p:txBody>
      </p:sp>
      <p:sp>
        <p:nvSpPr>
          <p:cNvPr id="4" name="Title 3">
            <a:extLst>
              <a:ext uri="{FF2B5EF4-FFF2-40B4-BE49-F238E27FC236}">
                <a16:creationId xmlns:a16="http://schemas.microsoft.com/office/drawing/2014/main" id="{F2F37215-5787-4627-096A-3C685C85D027}"/>
              </a:ext>
            </a:extLst>
          </p:cNvPr>
          <p:cNvSpPr>
            <a:spLocks noGrp="1"/>
          </p:cNvSpPr>
          <p:nvPr>
            <p:ph type="title"/>
          </p:nvPr>
        </p:nvSpPr>
        <p:spPr/>
        <p:txBody>
          <a:bodyPr/>
          <a:lstStyle/>
          <a:p>
            <a:r>
              <a:rPr lang="en-US" dirty="0"/>
              <a:t>Introduction</a:t>
            </a:r>
          </a:p>
        </p:txBody>
      </p:sp>
      <p:pic>
        <p:nvPicPr>
          <p:cNvPr id="8" name="Graphic 7" descr="Hospital with solid fill">
            <a:extLst>
              <a:ext uri="{FF2B5EF4-FFF2-40B4-BE49-F238E27FC236}">
                <a16:creationId xmlns:a16="http://schemas.microsoft.com/office/drawing/2014/main" id="{9986DDA6-C4CA-3712-4DAA-199C80793D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3520" y="1892171"/>
            <a:ext cx="6736080" cy="6736080"/>
          </a:xfrm>
          <a:prstGeom prst="rect">
            <a:avLst/>
          </a:prstGeom>
        </p:spPr>
      </p:pic>
    </p:spTree>
    <p:extLst>
      <p:ext uri="{BB962C8B-B14F-4D97-AF65-F5344CB8AC3E}">
        <p14:creationId xmlns:p14="http://schemas.microsoft.com/office/powerpoint/2010/main" val="1818883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0FB8-E8F2-792E-54C0-CA0DCE6E5DB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848D57-D164-8DBF-55BA-AA42AA662F58}"/>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33B44901-66E5-CD81-074F-7307E6A0108E}"/>
              </a:ext>
            </a:extLst>
          </p:cNvPr>
          <p:cNvSpPr>
            <a:spLocks noGrp="1"/>
          </p:cNvSpPr>
          <p:nvPr>
            <p:ph idx="1"/>
          </p:nvPr>
        </p:nvSpPr>
        <p:spPr/>
        <p:txBody>
          <a:bodyPr>
            <a:normAutofit/>
          </a:bodyPr>
          <a:lstStyle/>
          <a:p>
            <a:r>
              <a:rPr lang="en-US" dirty="0"/>
              <a:t>Radicular pain is defined physiologically as pain evoked by ectopic discharges arising from a dorsal nerve root or the dorsal root ganglion. Disk herniation is the most common cause of radicular pain.</a:t>
            </a:r>
            <a:r>
              <a:rPr lang="en-US" baseline="30000" dirty="0"/>
              <a:t>5</a:t>
            </a:r>
            <a:r>
              <a:rPr lang="en-US" dirty="0"/>
              <a:t> The incidence of lumbar radiculopathies is estimated at 486/100,000 person-years,</a:t>
            </a:r>
            <a:r>
              <a:rPr lang="en-US" baseline="30000" dirty="0"/>
              <a:t>6</a:t>
            </a:r>
            <a:r>
              <a:rPr lang="en-US" dirty="0"/>
              <a:t> and the incidence of cervical radiculopathies is estimated at 83/100,000 person-years.</a:t>
            </a:r>
            <a:r>
              <a:rPr lang="en-US" baseline="30000" dirty="0"/>
              <a:t>7</a:t>
            </a:r>
          </a:p>
          <a:p>
            <a:r>
              <a:rPr lang="en-US" dirty="0"/>
              <a:t>The natural history of radiculopathy is favorable in most patients, but only 33%–50% of patients with spinal stenosis improve over time.</a:t>
            </a:r>
            <a:r>
              <a:rPr lang="en-US" baseline="30000" dirty="0"/>
              <a:t>8</a:t>
            </a:r>
          </a:p>
        </p:txBody>
      </p:sp>
      <p:sp>
        <p:nvSpPr>
          <p:cNvPr id="4" name="Title 3">
            <a:extLst>
              <a:ext uri="{FF2B5EF4-FFF2-40B4-BE49-F238E27FC236}">
                <a16:creationId xmlns:a16="http://schemas.microsoft.com/office/drawing/2014/main" id="{358C9A3C-E406-5312-5FEE-ACDAA3BE66A9}"/>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645808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FD516-6AC0-3B84-C8E0-91B7799F038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C3141B-32AE-19C5-508D-26945F496A49}"/>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86B30D4D-061F-B933-B429-F7ECF868F7EB}"/>
              </a:ext>
            </a:extLst>
          </p:cNvPr>
          <p:cNvSpPr>
            <a:spLocks noGrp="1"/>
          </p:cNvSpPr>
          <p:nvPr>
            <p:ph idx="1"/>
          </p:nvPr>
        </p:nvSpPr>
        <p:spPr>
          <a:xfrm>
            <a:off x="915987" y="3160644"/>
            <a:ext cx="15901021" cy="9612810"/>
          </a:xfrm>
        </p:spPr>
        <p:txBody>
          <a:bodyPr>
            <a:normAutofit/>
          </a:bodyPr>
          <a:lstStyle/>
          <a:p>
            <a:r>
              <a:rPr lang="en-US" dirty="0"/>
              <a:t>ESIs are frequently used in the treatment of radicular pain and pain caused by spinal stenosis. The overall utilization of these procedures remains stable, though rates (utilization per 100,000 people in the Medicare population) have declined somewhat due to the growth of the population.</a:t>
            </a:r>
            <a:r>
              <a:rPr lang="en-US" baseline="30000" dirty="0"/>
              <a:t>9</a:t>
            </a:r>
            <a:r>
              <a:rPr lang="en-US" dirty="0"/>
              <a:t> Absolute utilization remains high, which is why efficacy of this treatment merits review.</a:t>
            </a:r>
          </a:p>
        </p:txBody>
      </p:sp>
      <p:sp>
        <p:nvSpPr>
          <p:cNvPr id="4" name="Title 3">
            <a:extLst>
              <a:ext uri="{FF2B5EF4-FFF2-40B4-BE49-F238E27FC236}">
                <a16:creationId xmlns:a16="http://schemas.microsoft.com/office/drawing/2014/main" id="{4BB2425F-D148-6223-404E-4966B4758134}"/>
              </a:ext>
            </a:extLst>
          </p:cNvPr>
          <p:cNvSpPr>
            <a:spLocks noGrp="1"/>
          </p:cNvSpPr>
          <p:nvPr>
            <p:ph type="title"/>
          </p:nvPr>
        </p:nvSpPr>
        <p:spPr/>
        <p:txBody>
          <a:bodyPr/>
          <a:lstStyle/>
          <a:p>
            <a:r>
              <a:rPr lang="en-US" dirty="0"/>
              <a:t>Introduction</a:t>
            </a:r>
          </a:p>
        </p:txBody>
      </p:sp>
      <p:pic>
        <p:nvPicPr>
          <p:cNvPr id="8" name="Graphic 7" descr="Needle with solid fill">
            <a:extLst>
              <a:ext uri="{FF2B5EF4-FFF2-40B4-BE49-F238E27FC236}">
                <a16:creationId xmlns:a16="http://schemas.microsoft.com/office/drawing/2014/main" id="{D2887220-44A9-9A6F-2071-6E16E66CEC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216699" y="3816625"/>
            <a:ext cx="4790661" cy="4790661"/>
          </a:xfrm>
          <a:prstGeom prst="rect">
            <a:avLst/>
          </a:prstGeom>
        </p:spPr>
      </p:pic>
    </p:spTree>
    <p:extLst>
      <p:ext uri="{BB962C8B-B14F-4D97-AF65-F5344CB8AC3E}">
        <p14:creationId xmlns:p14="http://schemas.microsoft.com/office/powerpoint/2010/main" val="2527961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C71C-94E3-7823-79E3-19607CC2A83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1025BC9-43A9-8F19-746C-42F9CEE75989}"/>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D12D34A-05DE-00B9-047F-2DFC8A1FF0DE}"/>
              </a:ext>
            </a:extLst>
          </p:cNvPr>
          <p:cNvSpPr>
            <a:spLocks noGrp="1"/>
          </p:cNvSpPr>
          <p:nvPr>
            <p:ph idx="1"/>
          </p:nvPr>
        </p:nvSpPr>
        <p:spPr/>
        <p:txBody>
          <a:bodyPr>
            <a:normAutofit/>
          </a:bodyPr>
          <a:lstStyle/>
          <a:p>
            <a:r>
              <a:rPr lang="en-US" dirty="0"/>
              <a:t>A Cochrane review of ESIs for lumbosacral radicular pain found that ESIs were probably slightly more effective compared with placebo in reducing leg pain at short-term follow-up.</a:t>
            </a:r>
            <a:r>
              <a:rPr lang="en-US" baseline="30000" dirty="0"/>
              <a:t>10</a:t>
            </a:r>
            <a:r>
              <a:rPr lang="en-US" dirty="0"/>
              <a:t> Other systematic reviews and meta-analyses have come to similar conclusions—benefits of ESIs compared to a control treatment were small and short-lived.</a:t>
            </a:r>
            <a:r>
              <a:rPr lang="en-US" baseline="30000" dirty="0"/>
              <a:t>11, 12</a:t>
            </a:r>
          </a:p>
        </p:txBody>
      </p:sp>
      <p:sp>
        <p:nvSpPr>
          <p:cNvPr id="4" name="Title 3">
            <a:extLst>
              <a:ext uri="{FF2B5EF4-FFF2-40B4-BE49-F238E27FC236}">
                <a16:creationId xmlns:a16="http://schemas.microsoft.com/office/drawing/2014/main" id="{073A977C-3969-4257-7B9C-E429729C12A5}"/>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1601926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F6A25-2EFE-C750-123F-B91866215E0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5EEB4B-60A0-8BE5-9A4F-94F48AD05FC3}"/>
              </a:ext>
            </a:extLst>
          </p:cNvPr>
          <p:cNvSpPr>
            <a:spLocks noGrp="1"/>
          </p:cNvSpPr>
          <p:nvPr>
            <p:ph type="ftr" sz="quarter" idx="11"/>
          </p:nvPr>
        </p:nvSpPr>
        <p:spPr/>
        <p:txBody>
          <a:bodyPr/>
          <a:lstStyle/>
          <a:p>
            <a:r>
              <a:rPr lang="en-US"/>
              <a:t>© 2025 American Academy of Neurology</a:t>
            </a:r>
            <a:endParaRPr lang="en-US" dirty="0"/>
          </a:p>
        </p:txBody>
      </p:sp>
      <p:sp>
        <p:nvSpPr>
          <p:cNvPr id="4" name="Title 3">
            <a:extLst>
              <a:ext uri="{FF2B5EF4-FFF2-40B4-BE49-F238E27FC236}">
                <a16:creationId xmlns:a16="http://schemas.microsoft.com/office/drawing/2014/main" id="{D1C14B29-F10D-6510-B59F-6296648FC7A9}"/>
              </a:ext>
            </a:extLst>
          </p:cNvPr>
          <p:cNvSpPr>
            <a:spLocks noGrp="1"/>
          </p:cNvSpPr>
          <p:nvPr>
            <p:ph type="title"/>
          </p:nvPr>
        </p:nvSpPr>
        <p:spPr/>
        <p:txBody>
          <a:bodyPr/>
          <a:lstStyle/>
          <a:p>
            <a:r>
              <a:rPr lang="en-US" dirty="0"/>
              <a:t>Introduction</a:t>
            </a:r>
          </a:p>
        </p:txBody>
      </p:sp>
      <p:sp>
        <p:nvSpPr>
          <p:cNvPr id="11" name="Content Placeholder 10">
            <a:extLst>
              <a:ext uri="{FF2B5EF4-FFF2-40B4-BE49-F238E27FC236}">
                <a16:creationId xmlns:a16="http://schemas.microsoft.com/office/drawing/2014/main" id="{E83D6D54-4000-24EE-FCDF-7DD206811295}"/>
              </a:ext>
            </a:extLst>
          </p:cNvPr>
          <p:cNvSpPr>
            <a:spLocks noGrp="1"/>
          </p:cNvSpPr>
          <p:nvPr>
            <p:ph idx="1"/>
          </p:nvPr>
        </p:nvSpPr>
        <p:spPr/>
        <p:txBody>
          <a:bodyPr>
            <a:normAutofit fontScale="92500"/>
          </a:bodyPr>
          <a:lstStyle/>
          <a:p>
            <a:r>
              <a:rPr lang="en-US" dirty="0"/>
              <a:t>Some investigators have postulated that the apparent small effects of epidural steroids in these studies were being masked by a therapeutic effect of the control treatment.</a:t>
            </a:r>
            <a:r>
              <a:rPr lang="en-US" baseline="30000" dirty="0"/>
              <a:t>13</a:t>
            </a:r>
            <a:r>
              <a:rPr lang="en-US" dirty="0"/>
              <a:t> The control treatment used in most clinical trials of ESIs was epidural injections of saline or a local anesthetic without steroids. Epidural saline injections could, in theory, remove chemical mediators promoting sensitization, thus having a therapeutic effect. Based upon this, these investigators concluded that “lidocaine alone or lidocaine in conjunction with steroids were significantly effective.”</a:t>
            </a:r>
            <a:r>
              <a:rPr lang="en-US" baseline="30000" dirty="0"/>
              <a:t>13</a:t>
            </a:r>
            <a:r>
              <a:rPr lang="en-US" dirty="0"/>
              <a:t> From this perspective, the equivalent or similar effectiveness of local anesthetic or saline with and without steroids has been interpreted to support effectiveness of saline or local anesthetic alone rather than lack of effectiveness of the additional steroids.</a:t>
            </a:r>
            <a:r>
              <a:rPr lang="en-US" baseline="30000" dirty="0"/>
              <a:t>14-16</a:t>
            </a:r>
            <a:r>
              <a:rPr lang="en-US" dirty="0"/>
              <a:t> </a:t>
            </a:r>
          </a:p>
        </p:txBody>
      </p:sp>
    </p:spTree>
    <p:extLst>
      <p:ext uri="{BB962C8B-B14F-4D97-AF65-F5344CB8AC3E}">
        <p14:creationId xmlns:p14="http://schemas.microsoft.com/office/powerpoint/2010/main" val="2434579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003AE3-19C4-8E1B-CA37-E0968121B33E}"/>
              </a:ext>
            </a:extLst>
          </p:cNvPr>
          <p:cNvSpPr>
            <a:spLocks noGrp="1"/>
          </p:cNvSpPr>
          <p:nvPr>
            <p:ph type="ftr" sz="quarter" idx="11"/>
          </p:nvPr>
        </p:nvSpPr>
        <p:spPr/>
        <p:txBody>
          <a:bodyPr/>
          <a:lstStyle/>
          <a:p>
            <a:r>
              <a:rPr lang="en-US" dirty="0"/>
              <a:t>© 2025 American Academy of Neurology</a:t>
            </a:r>
          </a:p>
        </p:txBody>
      </p:sp>
      <p:sp>
        <p:nvSpPr>
          <p:cNvPr id="3" name="Content Placeholder 2">
            <a:extLst>
              <a:ext uri="{FF2B5EF4-FFF2-40B4-BE49-F238E27FC236}">
                <a16:creationId xmlns:a16="http://schemas.microsoft.com/office/drawing/2014/main" id="{CD1D7F8E-57B3-B64B-6F09-D06BBE6B7CC1}"/>
              </a:ext>
            </a:extLst>
          </p:cNvPr>
          <p:cNvSpPr>
            <a:spLocks noGrp="1"/>
          </p:cNvSpPr>
          <p:nvPr>
            <p:ph idx="1"/>
          </p:nvPr>
        </p:nvSpPr>
        <p:spPr>
          <a:xfrm>
            <a:off x="5856127" y="3200400"/>
            <a:ext cx="11733213" cy="1127760"/>
          </a:xfrm>
        </p:spPr>
        <p:txBody>
          <a:bodyPr/>
          <a:lstStyle/>
          <a:p>
            <a:pPr marL="0" indent="0" algn="ctr">
              <a:buNone/>
            </a:pPr>
            <a:r>
              <a:rPr lang="en-US" dirty="0"/>
              <a:t>Establish Clinical Questions</a:t>
            </a:r>
          </a:p>
        </p:txBody>
      </p:sp>
      <p:sp>
        <p:nvSpPr>
          <p:cNvPr id="4" name="Title 3">
            <a:extLst>
              <a:ext uri="{FF2B5EF4-FFF2-40B4-BE49-F238E27FC236}">
                <a16:creationId xmlns:a16="http://schemas.microsoft.com/office/drawing/2014/main" id="{9397BD4A-A81C-F54C-6AC5-1CB586BBF949}"/>
              </a:ext>
            </a:extLst>
          </p:cNvPr>
          <p:cNvSpPr>
            <a:spLocks noGrp="1"/>
          </p:cNvSpPr>
          <p:nvPr>
            <p:ph type="title"/>
          </p:nvPr>
        </p:nvSpPr>
        <p:spPr/>
        <p:txBody>
          <a:bodyPr/>
          <a:lstStyle/>
          <a:p>
            <a:r>
              <a:rPr lang="en-US" dirty="0"/>
              <a:t>Systematic Review Development Process</a:t>
            </a:r>
          </a:p>
        </p:txBody>
      </p:sp>
      <p:sp>
        <p:nvSpPr>
          <p:cNvPr id="5" name="Arrow: Down 4">
            <a:extLst>
              <a:ext uri="{FF2B5EF4-FFF2-40B4-BE49-F238E27FC236}">
                <a16:creationId xmlns:a16="http://schemas.microsoft.com/office/drawing/2014/main" id="{955429A2-3D6F-CBA0-0789-E24CD1FAA4F6}"/>
              </a:ext>
            </a:extLst>
          </p:cNvPr>
          <p:cNvSpPr/>
          <p:nvPr/>
        </p:nvSpPr>
        <p:spPr>
          <a:xfrm>
            <a:off x="11097894" y="4328160"/>
            <a:ext cx="1249680" cy="19555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A43BFAC-0A42-5E45-5666-9C64F4FBA9BC}"/>
              </a:ext>
            </a:extLst>
          </p:cNvPr>
          <p:cNvSpPr txBox="1">
            <a:spLocks/>
          </p:cNvSpPr>
          <p:nvPr/>
        </p:nvSpPr>
        <p:spPr>
          <a:xfrm>
            <a:off x="5856127" y="6559498"/>
            <a:ext cx="11733213" cy="1127760"/>
          </a:xfrm>
          <a:prstGeom prst="rect">
            <a:avLst/>
          </a:prstGeom>
        </p:spPr>
        <p:txBody>
          <a:bodyPr vert="horz" lIns="0" tIns="0" rIns="0" bIns="0" rtlCol="0">
            <a:normAutofit/>
          </a:bodyPr>
          <a:lst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5600" kern="1200">
                <a:solidFill>
                  <a:schemeClr val="tx2"/>
                </a:solidFill>
                <a:latin typeface="+mn-lt"/>
                <a:ea typeface="+mn-ea"/>
                <a:cs typeface="+mn-cs"/>
              </a:defRPr>
            </a:lvl1pPr>
            <a:lvl2pPr marL="928688" indent="-455613" algn="l" defTabSz="1828800" rtl="0" eaLnBrk="1" latinLnBrk="0" hangingPunct="1">
              <a:lnSpc>
                <a:spcPct val="90000"/>
              </a:lnSpc>
              <a:spcBef>
                <a:spcPts val="1000"/>
              </a:spcBef>
              <a:buClr>
                <a:schemeClr val="accent1"/>
              </a:buClr>
              <a:buFont typeface="Arial" panose="020B0604020202020204" pitchFamily="34" charset="0"/>
              <a:buChar char="•"/>
              <a:tabLst/>
              <a:defRPr sz="4800" kern="1200">
                <a:solidFill>
                  <a:schemeClr val="tx2"/>
                </a:solidFill>
                <a:latin typeface="+mn-lt"/>
                <a:ea typeface="+mn-ea"/>
                <a:cs typeface="+mn-cs"/>
              </a:defRPr>
            </a:lvl2pPr>
            <a:lvl3pPr marL="1382713" indent="-454025" algn="l" defTabSz="1828800" rtl="0" eaLnBrk="1" latinLnBrk="0" hangingPunct="1">
              <a:lnSpc>
                <a:spcPct val="90000"/>
              </a:lnSpc>
              <a:spcBef>
                <a:spcPts val="1000"/>
              </a:spcBef>
              <a:buClr>
                <a:schemeClr val="accent1"/>
              </a:buClr>
              <a:buFont typeface="Arial" panose="020B0604020202020204" pitchFamily="34" charset="0"/>
              <a:buChar char="•"/>
              <a:tabLst/>
              <a:defRPr sz="4000" kern="1200">
                <a:solidFill>
                  <a:schemeClr val="tx2"/>
                </a:solidFill>
                <a:latin typeface="+mn-lt"/>
                <a:ea typeface="+mn-ea"/>
                <a:cs typeface="+mn-cs"/>
              </a:defRPr>
            </a:lvl3pPr>
            <a:lvl4pPr marL="1792288" indent="-423863"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4pPr>
            <a:lvl5pPr marL="2290763" indent="-473075"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Font typeface="Arial" panose="020B0604020202020204" pitchFamily="34" charset="0"/>
              <a:buNone/>
            </a:pPr>
            <a:r>
              <a:rPr lang="en-US" dirty="0"/>
              <a:t>Obtain and Review Evidence</a:t>
            </a:r>
          </a:p>
        </p:txBody>
      </p:sp>
      <p:sp>
        <p:nvSpPr>
          <p:cNvPr id="7" name="Arrow: Down 6">
            <a:extLst>
              <a:ext uri="{FF2B5EF4-FFF2-40B4-BE49-F238E27FC236}">
                <a16:creationId xmlns:a16="http://schemas.microsoft.com/office/drawing/2014/main" id="{77F2820D-2D01-ACCE-2805-FD057FD82786}"/>
              </a:ext>
            </a:extLst>
          </p:cNvPr>
          <p:cNvSpPr/>
          <p:nvPr/>
        </p:nvSpPr>
        <p:spPr>
          <a:xfrm>
            <a:off x="11097894" y="7598229"/>
            <a:ext cx="1249680" cy="19555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54DB1954-DA93-B5D3-BDFB-7CFD122BA201}"/>
              </a:ext>
            </a:extLst>
          </p:cNvPr>
          <p:cNvSpPr txBox="1">
            <a:spLocks/>
          </p:cNvSpPr>
          <p:nvPr/>
        </p:nvSpPr>
        <p:spPr>
          <a:xfrm>
            <a:off x="5856126" y="9906702"/>
            <a:ext cx="11733213" cy="1127760"/>
          </a:xfrm>
          <a:prstGeom prst="rect">
            <a:avLst/>
          </a:prstGeom>
        </p:spPr>
        <p:txBody>
          <a:bodyPr vert="horz" lIns="0" tIns="0" rIns="0" bIns="0" rtlCol="0">
            <a:normAutofit/>
          </a:bodyPr>
          <a:lstStyle>
            <a:lvl1pPr marL="457200" indent="-457200" algn="l" defTabSz="1828800" rtl="0" eaLnBrk="1" latinLnBrk="0" hangingPunct="1">
              <a:lnSpc>
                <a:spcPct val="90000"/>
              </a:lnSpc>
              <a:spcBef>
                <a:spcPts val="2000"/>
              </a:spcBef>
              <a:buClr>
                <a:schemeClr val="accent1"/>
              </a:buClr>
              <a:buFont typeface="Arial" panose="020B0604020202020204" pitchFamily="34" charset="0"/>
              <a:buChar char="•"/>
              <a:defRPr sz="5600" kern="1200">
                <a:solidFill>
                  <a:schemeClr val="tx2"/>
                </a:solidFill>
                <a:latin typeface="+mn-lt"/>
                <a:ea typeface="+mn-ea"/>
                <a:cs typeface="+mn-cs"/>
              </a:defRPr>
            </a:lvl1pPr>
            <a:lvl2pPr marL="928688" indent="-455613" algn="l" defTabSz="1828800" rtl="0" eaLnBrk="1" latinLnBrk="0" hangingPunct="1">
              <a:lnSpc>
                <a:spcPct val="90000"/>
              </a:lnSpc>
              <a:spcBef>
                <a:spcPts val="1000"/>
              </a:spcBef>
              <a:buClr>
                <a:schemeClr val="accent1"/>
              </a:buClr>
              <a:buFont typeface="Arial" panose="020B0604020202020204" pitchFamily="34" charset="0"/>
              <a:buChar char="•"/>
              <a:tabLst/>
              <a:defRPr sz="4800" kern="1200">
                <a:solidFill>
                  <a:schemeClr val="tx2"/>
                </a:solidFill>
                <a:latin typeface="+mn-lt"/>
                <a:ea typeface="+mn-ea"/>
                <a:cs typeface="+mn-cs"/>
              </a:defRPr>
            </a:lvl2pPr>
            <a:lvl3pPr marL="1382713" indent="-454025" algn="l" defTabSz="1828800" rtl="0" eaLnBrk="1" latinLnBrk="0" hangingPunct="1">
              <a:lnSpc>
                <a:spcPct val="90000"/>
              </a:lnSpc>
              <a:spcBef>
                <a:spcPts val="1000"/>
              </a:spcBef>
              <a:buClr>
                <a:schemeClr val="accent1"/>
              </a:buClr>
              <a:buFont typeface="Arial" panose="020B0604020202020204" pitchFamily="34" charset="0"/>
              <a:buChar char="•"/>
              <a:tabLst/>
              <a:defRPr sz="4000" kern="1200">
                <a:solidFill>
                  <a:schemeClr val="tx2"/>
                </a:solidFill>
                <a:latin typeface="+mn-lt"/>
                <a:ea typeface="+mn-ea"/>
                <a:cs typeface="+mn-cs"/>
              </a:defRPr>
            </a:lvl3pPr>
            <a:lvl4pPr marL="1792288" indent="-423863"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4pPr>
            <a:lvl5pPr marL="2290763" indent="-473075" algn="l" defTabSz="1828800" rtl="0" eaLnBrk="1" latinLnBrk="0" hangingPunct="1">
              <a:lnSpc>
                <a:spcPct val="90000"/>
              </a:lnSpc>
              <a:spcBef>
                <a:spcPts val="1000"/>
              </a:spcBef>
              <a:buClr>
                <a:schemeClr val="accent1"/>
              </a:buClr>
              <a:buFont typeface="Arial" panose="020B0604020202020204" pitchFamily="34" charset="0"/>
              <a:buChar char="•"/>
              <a:tabLst/>
              <a:defRPr sz="3600" kern="1200">
                <a:solidFill>
                  <a:schemeClr val="tx2"/>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Font typeface="Arial" panose="020B0604020202020204" pitchFamily="34" charset="0"/>
              <a:buNone/>
            </a:pPr>
            <a:r>
              <a:rPr lang="en-US" dirty="0"/>
              <a:t>Determine Conclusions</a:t>
            </a:r>
          </a:p>
        </p:txBody>
      </p:sp>
      <p:sp>
        <p:nvSpPr>
          <p:cNvPr id="9" name="Rectangle 8">
            <a:extLst>
              <a:ext uri="{FF2B5EF4-FFF2-40B4-BE49-F238E27FC236}">
                <a16:creationId xmlns:a16="http://schemas.microsoft.com/office/drawing/2014/main" id="{68665D65-A7EC-A650-D3CC-5C853272C61A}"/>
              </a:ext>
            </a:extLst>
          </p:cNvPr>
          <p:cNvSpPr/>
          <p:nvPr/>
        </p:nvSpPr>
        <p:spPr>
          <a:xfrm>
            <a:off x="915988" y="11354342"/>
            <a:ext cx="18713132" cy="1077218"/>
          </a:xfrm>
          <a:prstGeom prst="rect">
            <a:avLst/>
          </a:prstGeom>
        </p:spPr>
        <p:txBody>
          <a:bodyPr wrap="square">
            <a:spAutoFit/>
          </a:bodyPr>
          <a:lstStyle/>
          <a:p>
            <a:r>
              <a:rPr lang="en-US" sz="3200" dirty="0"/>
              <a:t>Systematic review developed according to the </a:t>
            </a:r>
            <a:r>
              <a:rPr lang="en-US" sz="3200" dirty="0">
                <a:hlinkClick r:id="rId2"/>
              </a:rPr>
              <a:t>AAN 2017 Edition Clinical Practice Guideline Process Manual</a:t>
            </a:r>
            <a:r>
              <a:rPr lang="en-US" sz="3200" dirty="0"/>
              <a:t>.</a:t>
            </a:r>
          </a:p>
        </p:txBody>
      </p:sp>
    </p:spTree>
    <p:extLst>
      <p:ext uri="{BB962C8B-B14F-4D97-AF65-F5344CB8AC3E}">
        <p14:creationId xmlns:p14="http://schemas.microsoft.com/office/powerpoint/2010/main" val="923864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ADF78C-A425-9365-AA5C-2824DC66E204}"/>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C94D6798-CFF9-F813-FE92-2BEF104CE283}"/>
              </a:ext>
            </a:extLst>
          </p:cNvPr>
          <p:cNvSpPr>
            <a:spLocks noGrp="1"/>
          </p:cNvSpPr>
          <p:nvPr>
            <p:ph idx="1"/>
          </p:nvPr>
        </p:nvSpPr>
        <p:spPr/>
        <p:txBody>
          <a:bodyPr/>
          <a:lstStyle/>
          <a:p>
            <a:pPr marL="0" indent="0">
              <a:buNone/>
            </a:pPr>
            <a:r>
              <a:rPr lang="en-US" dirty="0"/>
              <a:t>This systematic review addresses the following questions:</a:t>
            </a:r>
          </a:p>
          <a:p>
            <a:pPr marL="914400" indent="-914400">
              <a:buFont typeface="+mj-lt"/>
              <a:buAutoNum type="arabicPeriod"/>
            </a:pPr>
            <a:r>
              <a:rPr lang="en-US" dirty="0"/>
              <a:t>In patients with radiculopathy (lumbar, cervical), do epidural corticosteroid injections, compared with placebo or active control, reduce short-term or long-term pain or reduce short-term or long-term disability? </a:t>
            </a:r>
          </a:p>
          <a:p>
            <a:pPr marL="914400" indent="-914400">
              <a:buFont typeface="+mj-lt"/>
              <a:buAutoNum type="arabicPeriod"/>
            </a:pPr>
            <a:r>
              <a:rPr lang="en-US" dirty="0"/>
              <a:t>In patients with spinal stenosis (lumbar, cervical), do epidural corticosteroid injections, compared with placebo or active control, reduce short-term or long-term pain or reduce short-term or long-term disability? </a:t>
            </a:r>
          </a:p>
          <a:p>
            <a:endParaRPr lang="en-US" dirty="0"/>
          </a:p>
        </p:txBody>
      </p:sp>
      <p:sp>
        <p:nvSpPr>
          <p:cNvPr id="4" name="Title 3">
            <a:extLst>
              <a:ext uri="{FF2B5EF4-FFF2-40B4-BE49-F238E27FC236}">
                <a16:creationId xmlns:a16="http://schemas.microsoft.com/office/drawing/2014/main" id="{8996D43D-4B67-ED08-301A-FD4C39812EC4}"/>
              </a:ext>
            </a:extLst>
          </p:cNvPr>
          <p:cNvSpPr>
            <a:spLocks noGrp="1"/>
          </p:cNvSpPr>
          <p:nvPr>
            <p:ph type="title"/>
          </p:nvPr>
        </p:nvSpPr>
        <p:spPr/>
        <p:txBody>
          <a:bodyPr/>
          <a:lstStyle/>
          <a:p>
            <a:r>
              <a:rPr lang="en-US" dirty="0"/>
              <a:t>Clinical Questions</a:t>
            </a:r>
          </a:p>
        </p:txBody>
      </p:sp>
    </p:spTree>
    <p:extLst>
      <p:ext uri="{BB962C8B-B14F-4D97-AF65-F5344CB8AC3E}">
        <p14:creationId xmlns:p14="http://schemas.microsoft.com/office/powerpoint/2010/main" val="378495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85FEE86-8B47-EE52-D035-C8756BACC5B4}"/>
              </a:ext>
            </a:extLst>
          </p:cNvPr>
          <p:cNvSpPr>
            <a:spLocks noGrp="1"/>
          </p:cNvSpPr>
          <p:nvPr>
            <p:ph type="ftr" sz="quarter" idx="11"/>
          </p:nvPr>
        </p:nvSpPr>
        <p:spPr/>
        <p:txBody>
          <a:bodyPr/>
          <a:lstStyle/>
          <a:p>
            <a:r>
              <a:rPr lang="en-US"/>
              <a:t>© 2025 American Academy of Neurology</a:t>
            </a:r>
            <a:endParaRPr lang="en-US" dirty="0"/>
          </a:p>
        </p:txBody>
      </p:sp>
      <p:graphicFrame>
        <p:nvGraphicFramePr>
          <p:cNvPr id="5" name="Content Placeholder 4">
            <a:extLst>
              <a:ext uri="{FF2B5EF4-FFF2-40B4-BE49-F238E27FC236}">
                <a16:creationId xmlns:a16="http://schemas.microsoft.com/office/drawing/2014/main" id="{EDAAA1F9-303D-6E60-BF80-1ED21640C6A1}"/>
              </a:ext>
            </a:extLst>
          </p:cNvPr>
          <p:cNvGraphicFramePr>
            <a:graphicFrameLocks noGrp="1"/>
          </p:cNvGraphicFramePr>
          <p:nvPr>
            <p:ph idx="1"/>
            <p:extLst>
              <p:ext uri="{D42A27DB-BD31-4B8C-83A1-F6EECF244321}">
                <p14:modId xmlns:p14="http://schemas.microsoft.com/office/powerpoint/2010/main" val="3033586040"/>
              </p:ext>
            </p:extLst>
          </p:nvPr>
        </p:nvGraphicFramePr>
        <p:xfrm>
          <a:off x="8023860" y="1969288"/>
          <a:ext cx="15942628" cy="103181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110EA4DE-9926-5851-25ED-F4688CFF131B}"/>
              </a:ext>
            </a:extLst>
          </p:cNvPr>
          <p:cNvSpPr>
            <a:spLocks noGrp="1"/>
          </p:cNvSpPr>
          <p:nvPr>
            <p:ph type="title"/>
          </p:nvPr>
        </p:nvSpPr>
        <p:spPr/>
        <p:txBody>
          <a:bodyPr/>
          <a:lstStyle/>
          <a:p>
            <a:r>
              <a:rPr lang="en-US" dirty="0"/>
              <a:t>Literature Search &amp; Review</a:t>
            </a:r>
          </a:p>
        </p:txBody>
      </p:sp>
      <p:sp>
        <p:nvSpPr>
          <p:cNvPr id="6" name="TextBox 5">
            <a:extLst>
              <a:ext uri="{FF2B5EF4-FFF2-40B4-BE49-F238E27FC236}">
                <a16:creationId xmlns:a16="http://schemas.microsoft.com/office/drawing/2014/main" id="{AB6242E8-29A6-0E1D-E420-896B26F9F34F}"/>
              </a:ext>
            </a:extLst>
          </p:cNvPr>
          <p:cNvSpPr txBox="1"/>
          <p:nvPr/>
        </p:nvSpPr>
        <p:spPr>
          <a:xfrm>
            <a:off x="2195002" y="6507799"/>
            <a:ext cx="3906114" cy="2123658"/>
          </a:xfrm>
          <a:prstGeom prst="rect">
            <a:avLst/>
          </a:prstGeom>
          <a:noFill/>
        </p:spPr>
        <p:txBody>
          <a:bodyPr wrap="square" rtlCol="0">
            <a:spAutoFit/>
          </a:bodyPr>
          <a:lstStyle/>
          <a:p>
            <a:pPr algn="ctr"/>
            <a:r>
              <a:rPr lang="en-US" sz="4400" dirty="0"/>
              <a:t>5,225 Citations Identified</a:t>
            </a:r>
          </a:p>
        </p:txBody>
      </p:sp>
      <p:sp>
        <p:nvSpPr>
          <p:cNvPr id="7" name="TextBox 6">
            <a:extLst>
              <a:ext uri="{FF2B5EF4-FFF2-40B4-BE49-F238E27FC236}">
                <a16:creationId xmlns:a16="http://schemas.microsoft.com/office/drawing/2014/main" id="{EF0868AE-F416-663D-7756-0991D61672EA}"/>
              </a:ext>
            </a:extLst>
          </p:cNvPr>
          <p:cNvSpPr txBox="1"/>
          <p:nvPr/>
        </p:nvSpPr>
        <p:spPr>
          <a:xfrm>
            <a:off x="2426734" y="10840873"/>
            <a:ext cx="3442652" cy="1446550"/>
          </a:xfrm>
          <a:prstGeom prst="rect">
            <a:avLst/>
          </a:prstGeom>
          <a:noFill/>
        </p:spPr>
        <p:txBody>
          <a:bodyPr wrap="square" rtlCol="0">
            <a:spAutoFit/>
          </a:bodyPr>
          <a:lstStyle/>
          <a:p>
            <a:pPr algn="ctr"/>
            <a:r>
              <a:rPr lang="en-US" sz="4400" dirty="0"/>
              <a:t>90 Articles Included</a:t>
            </a:r>
          </a:p>
        </p:txBody>
      </p:sp>
      <p:sp>
        <p:nvSpPr>
          <p:cNvPr id="16" name="Arrow: Down 15">
            <a:extLst>
              <a:ext uri="{FF2B5EF4-FFF2-40B4-BE49-F238E27FC236}">
                <a16:creationId xmlns:a16="http://schemas.microsoft.com/office/drawing/2014/main" id="{5C7A0907-1295-BF01-4614-82FAC2EEEC9A}"/>
              </a:ext>
            </a:extLst>
          </p:cNvPr>
          <p:cNvSpPr/>
          <p:nvPr/>
        </p:nvSpPr>
        <p:spPr>
          <a:xfrm>
            <a:off x="3670981" y="8870791"/>
            <a:ext cx="954157" cy="16962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2284633-9B5E-1099-113C-FC99F2D4FD5E}"/>
              </a:ext>
            </a:extLst>
          </p:cNvPr>
          <p:cNvSpPr txBox="1"/>
          <p:nvPr/>
        </p:nvSpPr>
        <p:spPr>
          <a:xfrm>
            <a:off x="670560" y="2116470"/>
            <a:ext cx="7353300" cy="3766409"/>
          </a:xfrm>
          <a:prstGeom prst="rect">
            <a:avLst/>
          </a:prstGeom>
        </p:spPr>
        <p:txBody>
          <a:bodyPr vert="horz" wrap="square" lIns="0" tIns="18288" rIns="0" bIns="18288" rtlCol="0" anchor="b" anchorCtr="0">
            <a:noAutofit/>
          </a:bodyPr>
          <a:lstStyle/>
          <a:p>
            <a:r>
              <a:rPr lang="en-US" sz="4000" dirty="0"/>
              <a:t>PubMed, Embase, and Cochrane Library literature databases were searched from June 1, 2007 through August 1, 2022. </a:t>
            </a:r>
          </a:p>
        </p:txBody>
      </p:sp>
    </p:spTree>
    <p:extLst>
      <p:ext uri="{BB962C8B-B14F-4D97-AF65-F5344CB8AC3E}">
        <p14:creationId xmlns:p14="http://schemas.microsoft.com/office/powerpoint/2010/main" val="3166603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C411A96-0E6E-5F43-0A41-9004CD93F30C}"/>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61BC099A-B966-2230-3729-29EA6800BD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C377422B-27B4-48A7-4551-8B07D4D3BDD4}"/>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54C27364-14C2-9B4E-36D4-8EBD5D477C57}"/>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4EF1E0B0-76C4-595A-C73E-D1D7258CDA1C}"/>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Primary Conclusions</a:t>
            </a:r>
          </a:p>
        </p:txBody>
      </p:sp>
    </p:spTree>
    <p:extLst>
      <p:ext uri="{BB962C8B-B14F-4D97-AF65-F5344CB8AC3E}">
        <p14:creationId xmlns:p14="http://schemas.microsoft.com/office/powerpoint/2010/main" val="1100770444"/>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77D57A-E717-D6F6-4CF9-56FA6AD5D437}"/>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DE4C1DD-80E4-1A33-6C5F-023C349042BC}"/>
              </a:ext>
            </a:extLst>
          </p:cNvPr>
          <p:cNvSpPr>
            <a:spLocks noGrp="1"/>
          </p:cNvSpPr>
          <p:nvPr>
            <p:ph idx="1"/>
          </p:nvPr>
        </p:nvSpPr>
        <p:spPr/>
        <p:txBody>
          <a:bodyPr/>
          <a:lstStyle/>
          <a:p>
            <a:pPr marL="0" indent="0">
              <a:buNone/>
            </a:pPr>
            <a:r>
              <a:rPr lang="en-US" dirty="0"/>
              <a:t>For patients with cervical or lumbar radiculopathy, ESIs probably reduce short-term disability (moderate confidence, anchored by class of studies and indirectness). However, this conclusion is driven by data for lumbar radiculopathy because only 1 Class II study</a:t>
            </a:r>
            <a:r>
              <a:rPr lang="en-US" baseline="30000" dirty="0"/>
              <a:t>26</a:t>
            </a:r>
            <a:r>
              <a:rPr lang="en-US" dirty="0"/>
              <a:t> evaluated cervical radiculopathy.</a:t>
            </a:r>
          </a:p>
        </p:txBody>
      </p:sp>
      <p:sp>
        <p:nvSpPr>
          <p:cNvPr id="4" name="Title 3">
            <a:extLst>
              <a:ext uri="{FF2B5EF4-FFF2-40B4-BE49-F238E27FC236}">
                <a16:creationId xmlns:a16="http://schemas.microsoft.com/office/drawing/2014/main" id="{EB64625E-7096-734C-E983-7E1A9807D8B4}"/>
              </a:ext>
            </a:extLst>
          </p:cNvPr>
          <p:cNvSpPr>
            <a:spLocks noGrp="1"/>
          </p:cNvSpPr>
          <p:nvPr>
            <p:ph type="title"/>
          </p:nvPr>
        </p:nvSpPr>
        <p:spPr/>
        <p:txBody>
          <a:bodyPr>
            <a:normAutofit fontScale="90000"/>
          </a:bodyPr>
          <a:lstStyle/>
          <a:p>
            <a:r>
              <a:rPr lang="en-US" sz="8000" dirty="0"/>
              <a:t>Short-Term Disability: </a:t>
            </a:r>
            <a:r>
              <a:rPr lang="en-US" sz="8000" dirty="0">
                <a:effectLst/>
                <a:ea typeface="Times New Roman" panose="02020603050405020304" pitchFamily="18" charset="0"/>
              </a:rPr>
              <a:t>Cervical and Lumbar Radiculopathy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982707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9C3F7-C557-1B8F-C8EB-A6AD278B388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1CA5C3-10D6-D95F-0815-12A3AF86E3F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5A295FE-D333-8A90-5180-49D6FA1E7461}"/>
              </a:ext>
            </a:extLst>
          </p:cNvPr>
          <p:cNvSpPr>
            <a:spLocks noGrp="1"/>
          </p:cNvSpPr>
          <p:nvPr>
            <p:ph idx="1"/>
          </p:nvPr>
        </p:nvSpPr>
        <p:spPr/>
        <p:txBody>
          <a:bodyPr/>
          <a:lstStyle/>
          <a:p>
            <a:pPr marL="0" indent="0">
              <a:buNone/>
            </a:pPr>
            <a:r>
              <a:rPr lang="en-US" dirty="0"/>
              <a:t>For patients with lumbar spinal stenosis, ESIs possibly reduce short-term disability (low confidence, anchored by class of studies and indirectness, confidence downgraded for heterogeneity). There were no studies evaluating ESIs in cervical spinal stenosis.</a:t>
            </a:r>
          </a:p>
        </p:txBody>
      </p:sp>
      <p:sp>
        <p:nvSpPr>
          <p:cNvPr id="4" name="Title 3">
            <a:extLst>
              <a:ext uri="{FF2B5EF4-FFF2-40B4-BE49-F238E27FC236}">
                <a16:creationId xmlns:a16="http://schemas.microsoft.com/office/drawing/2014/main" id="{CC5F86A1-3073-4920-F2C4-CE01DDA11204}"/>
              </a:ext>
            </a:extLst>
          </p:cNvPr>
          <p:cNvSpPr>
            <a:spLocks noGrp="1"/>
          </p:cNvSpPr>
          <p:nvPr>
            <p:ph type="title"/>
          </p:nvPr>
        </p:nvSpPr>
        <p:spPr/>
        <p:txBody>
          <a:bodyPr>
            <a:normAutofit fontScale="90000"/>
          </a:bodyPr>
          <a:lstStyle/>
          <a:p>
            <a:r>
              <a:rPr lang="en-US" sz="8000" dirty="0"/>
              <a:t>Short-Term Disability: </a:t>
            </a:r>
            <a:r>
              <a:rPr lang="en-US" sz="8000" dirty="0">
                <a:effectLst/>
                <a:ea typeface="Times New Roman" panose="02020603050405020304" pitchFamily="18" charset="0"/>
              </a:rPr>
              <a:t>Lumbar Spinal Stenosis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926783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5A63A-C445-7864-CF40-D3E93867ACD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E9B567-B203-CE75-7989-95EAC6EE407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4E563E38-6733-17F9-105D-9BA21732CBF3}"/>
              </a:ext>
            </a:extLst>
          </p:cNvPr>
          <p:cNvSpPr>
            <a:spLocks noGrp="1"/>
          </p:cNvSpPr>
          <p:nvPr>
            <p:ph idx="1"/>
          </p:nvPr>
        </p:nvSpPr>
        <p:spPr/>
        <p:txBody>
          <a:bodyPr/>
          <a:lstStyle/>
          <a:p>
            <a:pPr marL="0" indent="0">
              <a:buNone/>
            </a:pPr>
            <a:r>
              <a:rPr lang="en-US" dirty="0"/>
              <a:t>For patients with cervical or lumbar radiculopathy, ESIs possibly decrease long-term disability (low confidence, anchored by imprecision). However, this conclusion is driven mainly by data for lumbar radiculopathy because only 1 Class II study</a:t>
            </a:r>
            <a:r>
              <a:rPr lang="en-US" baseline="30000" dirty="0"/>
              <a:t>33</a:t>
            </a:r>
            <a:r>
              <a:rPr lang="en-US" dirty="0"/>
              <a:t> evaluated cervical radiculopathy.</a:t>
            </a:r>
          </a:p>
        </p:txBody>
      </p:sp>
      <p:sp>
        <p:nvSpPr>
          <p:cNvPr id="4" name="Title 3">
            <a:extLst>
              <a:ext uri="{FF2B5EF4-FFF2-40B4-BE49-F238E27FC236}">
                <a16:creationId xmlns:a16="http://schemas.microsoft.com/office/drawing/2014/main" id="{CA1DDA98-113F-9264-CFBF-67E32A59F325}"/>
              </a:ext>
            </a:extLst>
          </p:cNvPr>
          <p:cNvSpPr>
            <a:spLocks noGrp="1"/>
          </p:cNvSpPr>
          <p:nvPr>
            <p:ph type="title"/>
          </p:nvPr>
        </p:nvSpPr>
        <p:spPr/>
        <p:txBody>
          <a:bodyPr>
            <a:normAutofit fontScale="90000"/>
          </a:bodyPr>
          <a:lstStyle/>
          <a:p>
            <a:r>
              <a:rPr lang="en-US" sz="8000" dirty="0"/>
              <a:t>Long-Term Disability: </a:t>
            </a:r>
            <a:r>
              <a:rPr lang="en-US" sz="8000" dirty="0">
                <a:effectLst/>
                <a:ea typeface="Times New Roman" panose="02020603050405020304" pitchFamily="18" charset="0"/>
              </a:rPr>
              <a:t>Cervical and Lumbar Radiculopathy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58667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DFF25-1F75-610B-2817-BB7EE8D8389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D7BB7C-6BCE-1D9E-61E0-E01E7F66BCD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E10C9D3-0AE7-1EFA-2F60-B41DEB81B1A2}"/>
              </a:ext>
            </a:extLst>
          </p:cNvPr>
          <p:cNvSpPr>
            <a:spLocks noGrp="1"/>
          </p:cNvSpPr>
          <p:nvPr>
            <p:ph idx="1"/>
          </p:nvPr>
        </p:nvSpPr>
        <p:spPr/>
        <p:txBody>
          <a:bodyPr/>
          <a:lstStyle/>
          <a:p>
            <a:pPr marL="0" indent="0">
              <a:buNone/>
            </a:pPr>
            <a:r>
              <a:rPr lang="en-US" dirty="0"/>
              <a:t>For patients with lumbar spinal stenosis, ESIs possibly reduce long-term disability (low confidence, anchored by imprecision). This conclusion is derived from 2 studies evaluating lumbar stenosis. There were no studies evaluating cervical stenosis.</a:t>
            </a:r>
          </a:p>
        </p:txBody>
      </p:sp>
      <p:sp>
        <p:nvSpPr>
          <p:cNvPr id="4" name="Title 3">
            <a:extLst>
              <a:ext uri="{FF2B5EF4-FFF2-40B4-BE49-F238E27FC236}">
                <a16:creationId xmlns:a16="http://schemas.microsoft.com/office/drawing/2014/main" id="{B9A40FE0-B657-9D55-F691-EA40347D206E}"/>
              </a:ext>
            </a:extLst>
          </p:cNvPr>
          <p:cNvSpPr>
            <a:spLocks noGrp="1"/>
          </p:cNvSpPr>
          <p:nvPr>
            <p:ph type="title"/>
          </p:nvPr>
        </p:nvSpPr>
        <p:spPr/>
        <p:txBody>
          <a:bodyPr>
            <a:normAutofit fontScale="90000"/>
          </a:bodyPr>
          <a:lstStyle/>
          <a:p>
            <a:r>
              <a:rPr lang="en-US" sz="8000" dirty="0"/>
              <a:t>Long-Term Disability: </a:t>
            </a:r>
            <a:r>
              <a:rPr lang="en-US" sz="8000" dirty="0">
                <a:effectLst/>
                <a:ea typeface="Times New Roman" panose="02020603050405020304" pitchFamily="18" charset="0"/>
              </a:rPr>
              <a:t>Lumbar Spinal Stenosis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2481186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89B56-55C1-E4D1-3AB9-F8AA1EB7069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B19A53-3918-6946-7320-B7B39A6B64CE}"/>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69B9F600-F1B6-6768-C3F3-FCDEE592BC82}"/>
              </a:ext>
            </a:extLst>
          </p:cNvPr>
          <p:cNvSpPr>
            <a:spLocks noGrp="1"/>
          </p:cNvSpPr>
          <p:nvPr>
            <p:ph idx="1"/>
          </p:nvPr>
        </p:nvSpPr>
        <p:spPr/>
        <p:txBody>
          <a:bodyPr/>
          <a:lstStyle/>
          <a:p>
            <a:pPr marL="0" indent="0">
              <a:buNone/>
            </a:pPr>
            <a:r>
              <a:rPr lang="en-US" dirty="0"/>
              <a:t>For patients with cervical or lumbar radiculopathy, ESIs probably provide short-term pain reduction (moderate confidence, anchored by class of studies and indirectness). However, this conclusion is driven by data for lumbar radiculopathy because only 1 Class II study</a:t>
            </a:r>
            <a:r>
              <a:rPr lang="en-US" baseline="30000" dirty="0"/>
              <a:t>26</a:t>
            </a:r>
            <a:r>
              <a:rPr lang="en-US" dirty="0"/>
              <a:t> evaluated cervical radiculopathy. </a:t>
            </a:r>
          </a:p>
        </p:txBody>
      </p:sp>
      <p:sp>
        <p:nvSpPr>
          <p:cNvPr id="4" name="Title 3">
            <a:extLst>
              <a:ext uri="{FF2B5EF4-FFF2-40B4-BE49-F238E27FC236}">
                <a16:creationId xmlns:a16="http://schemas.microsoft.com/office/drawing/2014/main" id="{5EDB9B4C-716C-076D-D1CB-18ACE9DC9729}"/>
              </a:ext>
            </a:extLst>
          </p:cNvPr>
          <p:cNvSpPr>
            <a:spLocks noGrp="1"/>
          </p:cNvSpPr>
          <p:nvPr>
            <p:ph type="title"/>
          </p:nvPr>
        </p:nvSpPr>
        <p:spPr/>
        <p:txBody>
          <a:bodyPr>
            <a:normAutofit fontScale="90000"/>
          </a:bodyPr>
          <a:lstStyle/>
          <a:p>
            <a:r>
              <a:rPr lang="en-US" sz="8000" dirty="0"/>
              <a:t>Short-Term Pain: </a:t>
            </a:r>
            <a:r>
              <a:rPr lang="en-US" sz="8000" dirty="0">
                <a:effectLst/>
                <a:ea typeface="Times New Roman" panose="02020603050405020304" pitchFamily="18" charset="0"/>
              </a:rPr>
              <a:t>Cervical and Lumbar Radiculopathy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692206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36A6C-C673-B960-B8D7-BF8D9B56555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8CDCDD4-51E8-B1AB-54C7-A96AC1A0B33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96E568DA-4774-44D4-5CC2-F389029D8FF3}"/>
              </a:ext>
            </a:extLst>
          </p:cNvPr>
          <p:cNvSpPr>
            <a:spLocks noGrp="1"/>
          </p:cNvSpPr>
          <p:nvPr>
            <p:ph idx="1"/>
          </p:nvPr>
        </p:nvSpPr>
        <p:spPr/>
        <p:txBody>
          <a:bodyPr/>
          <a:lstStyle/>
          <a:p>
            <a:pPr marL="0" indent="0">
              <a:buNone/>
            </a:pPr>
            <a:r>
              <a:rPr lang="en-US" dirty="0"/>
              <a:t>For patients with lumbar spinal stenosis, ESIs probably do not provide short-term pain reduction (moderate confidence, anchored by class of studies, indirectness, and imprecision). No studies were available for cervical stenosis.</a:t>
            </a:r>
          </a:p>
        </p:txBody>
      </p:sp>
      <p:sp>
        <p:nvSpPr>
          <p:cNvPr id="4" name="Title 3">
            <a:extLst>
              <a:ext uri="{FF2B5EF4-FFF2-40B4-BE49-F238E27FC236}">
                <a16:creationId xmlns:a16="http://schemas.microsoft.com/office/drawing/2014/main" id="{879EC54D-650B-0E83-DDCF-53DEFA3C8EFA}"/>
              </a:ext>
            </a:extLst>
          </p:cNvPr>
          <p:cNvSpPr>
            <a:spLocks noGrp="1"/>
          </p:cNvSpPr>
          <p:nvPr>
            <p:ph type="title"/>
          </p:nvPr>
        </p:nvSpPr>
        <p:spPr/>
        <p:txBody>
          <a:bodyPr>
            <a:normAutofit fontScale="90000"/>
          </a:bodyPr>
          <a:lstStyle/>
          <a:p>
            <a:r>
              <a:rPr lang="en-US" sz="8000" dirty="0"/>
              <a:t>Short-Term Pain: </a:t>
            </a:r>
            <a:r>
              <a:rPr lang="en-US" sz="8000" dirty="0">
                <a:effectLst/>
                <a:ea typeface="Times New Roman" panose="02020603050405020304" pitchFamily="18" charset="0"/>
              </a:rPr>
              <a:t>Lumbar Spinal Stenosis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1981528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D2343-BE43-302E-13EF-E5DC2B9281D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E420DB-3EE7-8F34-4029-8E7A8EE4D4FA}"/>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F546F21-4070-EED2-DC74-94E4E1FC17C0}"/>
              </a:ext>
            </a:extLst>
          </p:cNvPr>
          <p:cNvSpPr>
            <a:spLocks noGrp="1"/>
          </p:cNvSpPr>
          <p:nvPr>
            <p:ph idx="1"/>
          </p:nvPr>
        </p:nvSpPr>
        <p:spPr/>
        <p:txBody>
          <a:bodyPr/>
          <a:lstStyle/>
          <a:p>
            <a:pPr marL="0" indent="0">
              <a:buNone/>
            </a:pPr>
            <a:r>
              <a:rPr lang="en-US" dirty="0"/>
              <a:t>For patients with cervical or lumbar spinal radiculopathy, there is insufficient evidence to determine whether ESIs provide long-term pain reduction (very low confidence, anchored by imprecision). However, this conclusion is driven mainly by data for lumbar radiculopathy because only 1 evaluated cervical radiculopathy.</a:t>
            </a:r>
            <a:r>
              <a:rPr lang="en-US" baseline="30000" dirty="0"/>
              <a:t>26</a:t>
            </a:r>
          </a:p>
        </p:txBody>
      </p:sp>
      <p:sp>
        <p:nvSpPr>
          <p:cNvPr id="4" name="Title 3">
            <a:extLst>
              <a:ext uri="{FF2B5EF4-FFF2-40B4-BE49-F238E27FC236}">
                <a16:creationId xmlns:a16="http://schemas.microsoft.com/office/drawing/2014/main" id="{057F1102-A15D-E2EA-F6C5-51909FE90AE7}"/>
              </a:ext>
            </a:extLst>
          </p:cNvPr>
          <p:cNvSpPr>
            <a:spLocks noGrp="1"/>
          </p:cNvSpPr>
          <p:nvPr>
            <p:ph type="title"/>
          </p:nvPr>
        </p:nvSpPr>
        <p:spPr/>
        <p:txBody>
          <a:bodyPr>
            <a:normAutofit fontScale="90000"/>
          </a:bodyPr>
          <a:lstStyle/>
          <a:p>
            <a:r>
              <a:rPr lang="en-US" sz="8000" dirty="0"/>
              <a:t>Long-Term Pain: </a:t>
            </a:r>
            <a:r>
              <a:rPr lang="en-US" sz="8000" dirty="0">
                <a:effectLst/>
                <a:ea typeface="Times New Roman" panose="02020603050405020304" pitchFamily="18" charset="0"/>
              </a:rPr>
              <a:t>Cervical and Lumbar Radiculopathy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1514071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9DE1E-791E-041A-D9BC-4268BA0219A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98A283-DC63-0DBF-55FD-36C004658BC7}"/>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8FD2322-3466-97F2-BF8B-48F7140410AD}"/>
              </a:ext>
            </a:extLst>
          </p:cNvPr>
          <p:cNvSpPr>
            <a:spLocks noGrp="1"/>
          </p:cNvSpPr>
          <p:nvPr>
            <p:ph idx="1"/>
          </p:nvPr>
        </p:nvSpPr>
        <p:spPr/>
        <p:txBody>
          <a:bodyPr/>
          <a:lstStyle/>
          <a:p>
            <a:pPr marL="0" indent="0">
              <a:buNone/>
            </a:pPr>
            <a:r>
              <a:rPr lang="en-US" dirty="0"/>
              <a:t>For patients with spinal lumbar stenosis, there is insufficient evidence to determine whether ESIs reduce long-term pain (very low confidence, anchored by imprecision). There were no studies evaluating cervical stenosis.</a:t>
            </a:r>
            <a:endParaRPr lang="en-US" baseline="30000" dirty="0"/>
          </a:p>
        </p:txBody>
      </p:sp>
      <p:sp>
        <p:nvSpPr>
          <p:cNvPr id="4" name="Title 3">
            <a:extLst>
              <a:ext uri="{FF2B5EF4-FFF2-40B4-BE49-F238E27FC236}">
                <a16:creationId xmlns:a16="http://schemas.microsoft.com/office/drawing/2014/main" id="{80EACA40-F9FC-E703-D437-7ACF81285DFB}"/>
              </a:ext>
            </a:extLst>
          </p:cNvPr>
          <p:cNvSpPr>
            <a:spLocks noGrp="1"/>
          </p:cNvSpPr>
          <p:nvPr>
            <p:ph type="title"/>
          </p:nvPr>
        </p:nvSpPr>
        <p:spPr/>
        <p:txBody>
          <a:bodyPr>
            <a:normAutofit fontScale="90000"/>
          </a:bodyPr>
          <a:lstStyle/>
          <a:p>
            <a:r>
              <a:rPr lang="en-US" sz="8000" dirty="0"/>
              <a:t>Long-Term Pain: </a:t>
            </a:r>
            <a:r>
              <a:rPr lang="en-US" sz="8000" dirty="0">
                <a:effectLst/>
                <a:ea typeface="Times New Roman" panose="02020603050405020304" pitchFamily="18" charset="0"/>
              </a:rPr>
              <a:t>Lumbar Spinal Stenosis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4084619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84999A4-9E2E-3ACD-1836-1210919F68FC}"/>
              </a:ext>
            </a:extLst>
          </p:cNvPr>
          <p:cNvSpPr>
            <a:spLocks noGrp="1"/>
          </p:cNvSpPr>
          <p:nvPr>
            <p:ph type="ftr" sz="quarter" idx="11"/>
          </p:nvPr>
        </p:nvSpPr>
        <p:spPr/>
        <p:txBody>
          <a:bodyPr/>
          <a:lstStyle/>
          <a:p>
            <a:r>
              <a:rPr lang="en-US"/>
              <a:t>© 2025 American Academy of Neurology</a:t>
            </a:r>
            <a:endParaRPr lang="en-US" dirty="0"/>
          </a:p>
        </p:txBody>
      </p:sp>
      <p:graphicFrame>
        <p:nvGraphicFramePr>
          <p:cNvPr id="5" name="Content Placeholder 4">
            <a:extLst>
              <a:ext uri="{FF2B5EF4-FFF2-40B4-BE49-F238E27FC236}">
                <a16:creationId xmlns:a16="http://schemas.microsoft.com/office/drawing/2014/main" id="{BA427FC6-6116-A23D-43B7-513B289FEA2D}"/>
              </a:ext>
            </a:extLst>
          </p:cNvPr>
          <p:cNvGraphicFramePr>
            <a:graphicFrameLocks noGrp="1"/>
          </p:cNvGraphicFramePr>
          <p:nvPr>
            <p:ph idx="1"/>
            <p:extLst>
              <p:ext uri="{D42A27DB-BD31-4B8C-83A1-F6EECF244321}">
                <p14:modId xmlns:p14="http://schemas.microsoft.com/office/powerpoint/2010/main" val="564004842"/>
              </p:ext>
            </p:extLst>
          </p:nvPr>
        </p:nvGraphicFramePr>
        <p:xfrm>
          <a:off x="915988" y="3200400"/>
          <a:ext cx="22553610" cy="4114800"/>
        </p:xfrm>
        <a:graphic>
          <a:graphicData uri="http://schemas.openxmlformats.org/drawingml/2006/table">
            <a:tbl>
              <a:tblPr firstRow="1" bandRow="1">
                <a:tableStyleId>{5C22544A-7EE6-4342-B048-85BDC9FD1C3A}</a:tableStyleId>
              </a:tblPr>
              <a:tblGrid>
                <a:gridCol w="4510722">
                  <a:extLst>
                    <a:ext uri="{9D8B030D-6E8A-4147-A177-3AD203B41FA5}">
                      <a16:colId xmlns:a16="http://schemas.microsoft.com/office/drawing/2014/main" val="3908938403"/>
                    </a:ext>
                  </a:extLst>
                </a:gridCol>
                <a:gridCol w="4510722">
                  <a:extLst>
                    <a:ext uri="{9D8B030D-6E8A-4147-A177-3AD203B41FA5}">
                      <a16:colId xmlns:a16="http://schemas.microsoft.com/office/drawing/2014/main" val="3051251527"/>
                    </a:ext>
                  </a:extLst>
                </a:gridCol>
                <a:gridCol w="4510722">
                  <a:extLst>
                    <a:ext uri="{9D8B030D-6E8A-4147-A177-3AD203B41FA5}">
                      <a16:colId xmlns:a16="http://schemas.microsoft.com/office/drawing/2014/main" val="856972204"/>
                    </a:ext>
                  </a:extLst>
                </a:gridCol>
                <a:gridCol w="4510722">
                  <a:extLst>
                    <a:ext uri="{9D8B030D-6E8A-4147-A177-3AD203B41FA5}">
                      <a16:colId xmlns:a16="http://schemas.microsoft.com/office/drawing/2014/main" val="2750361979"/>
                    </a:ext>
                  </a:extLst>
                </a:gridCol>
                <a:gridCol w="4510722">
                  <a:extLst>
                    <a:ext uri="{9D8B030D-6E8A-4147-A177-3AD203B41FA5}">
                      <a16:colId xmlns:a16="http://schemas.microsoft.com/office/drawing/2014/main" val="923411902"/>
                    </a:ext>
                  </a:extLst>
                </a:gridCol>
              </a:tblGrid>
              <a:tr h="370840">
                <a:tc>
                  <a:txBody>
                    <a:bodyPr/>
                    <a:lstStyle/>
                    <a:p>
                      <a:endParaRPr lang="en-US"/>
                    </a:p>
                  </a:txBody>
                  <a:tcPr/>
                </a:tc>
                <a:tc>
                  <a:txBody>
                    <a:bodyPr/>
                    <a:lstStyle/>
                    <a:p>
                      <a:r>
                        <a:rPr lang="en-US" sz="3600" b="1" kern="1200" dirty="0">
                          <a:solidFill>
                            <a:schemeClr val="lt1"/>
                          </a:solidFill>
                          <a:effectLst/>
                          <a:latin typeface="+mn-lt"/>
                          <a:ea typeface="+mn-ea"/>
                          <a:cs typeface="+mn-cs"/>
                        </a:rPr>
                        <a:t>Short-Term Disability</a:t>
                      </a:r>
                      <a:endParaRPr lang="en-US" dirty="0"/>
                    </a:p>
                  </a:txBody>
                  <a:tcPr/>
                </a:tc>
                <a:tc>
                  <a:txBody>
                    <a:bodyPr/>
                    <a:lstStyle/>
                    <a:p>
                      <a:r>
                        <a:rPr lang="en-US" sz="3600" b="1" kern="1200" dirty="0">
                          <a:solidFill>
                            <a:schemeClr val="lt1"/>
                          </a:solidFill>
                          <a:effectLst/>
                          <a:latin typeface="+mn-lt"/>
                          <a:ea typeface="+mn-ea"/>
                          <a:cs typeface="+mn-cs"/>
                        </a:rPr>
                        <a:t>Long-Term Disability</a:t>
                      </a:r>
                      <a:endParaRPr lang="en-US" dirty="0"/>
                    </a:p>
                  </a:txBody>
                  <a:tcPr/>
                </a:tc>
                <a:tc>
                  <a:txBody>
                    <a:bodyPr/>
                    <a:lstStyle/>
                    <a:p>
                      <a:r>
                        <a:rPr lang="en-US" sz="3600" b="1" kern="1200" dirty="0">
                          <a:solidFill>
                            <a:schemeClr val="lt1"/>
                          </a:solidFill>
                          <a:effectLst/>
                          <a:latin typeface="+mn-lt"/>
                          <a:ea typeface="+mn-ea"/>
                          <a:cs typeface="+mn-cs"/>
                        </a:rPr>
                        <a:t>Short-Term Pain</a:t>
                      </a:r>
                      <a:endParaRPr lang="en-US" dirty="0"/>
                    </a:p>
                  </a:txBody>
                  <a:tcPr/>
                </a:tc>
                <a:tc>
                  <a:txBody>
                    <a:bodyPr/>
                    <a:lstStyle/>
                    <a:p>
                      <a:r>
                        <a:rPr lang="en-US" sz="3600" b="1" kern="1200" dirty="0">
                          <a:solidFill>
                            <a:schemeClr val="lt1"/>
                          </a:solidFill>
                          <a:effectLst/>
                          <a:latin typeface="+mn-lt"/>
                          <a:ea typeface="+mn-ea"/>
                          <a:cs typeface="+mn-cs"/>
                        </a:rPr>
                        <a:t>Long-Term Pain</a:t>
                      </a:r>
                      <a:endParaRPr lang="en-US" dirty="0"/>
                    </a:p>
                  </a:txBody>
                  <a:tcPr/>
                </a:tc>
                <a:extLst>
                  <a:ext uri="{0D108BD9-81ED-4DB2-BD59-A6C34878D82A}">
                    <a16:rowId xmlns:a16="http://schemas.microsoft.com/office/drawing/2014/main" val="4200696844"/>
                  </a:ext>
                </a:extLst>
              </a:tr>
              <a:tr h="370840">
                <a:tc>
                  <a:txBody>
                    <a:bodyPr/>
                    <a:lstStyle/>
                    <a:p>
                      <a:r>
                        <a:rPr lang="en-US" sz="3600" b="1" kern="1200" dirty="0">
                          <a:solidFill>
                            <a:schemeClr val="dk1"/>
                          </a:solidFill>
                          <a:effectLst/>
                          <a:latin typeface="+mn-lt"/>
                          <a:ea typeface="+mn-ea"/>
                          <a:cs typeface="+mn-cs"/>
                        </a:rPr>
                        <a:t>Radiculopathy, Cervical &amp; Lumbar*</a:t>
                      </a:r>
                      <a:endParaRPr lang="en-US" dirty="0"/>
                    </a:p>
                  </a:txBody>
                  <a:tcPr/>
                </a:tc>
                <a:tc>
                  <a:txBody>
                    <a:bodyPr/>
                    <a:lstStyle/>
                    <a:p>
                      <a:r>
                        <a:rPr lang="en-US" sz="3600" kern="1200" dirty="0">
                          <a:solidFill>
                            <a:schemeClr val="dk1"/>
                          </a:solidFill>
                          <a:effectLst/>
                          <a:latin typeface="+mn-lt"/>
                          <a:ea typeface="+mn-ea"/>
                          <a:cs typeface="+mn-cs"/>
                        </a:rPr>
                        <a:t>ESIs probably reduce</a:t>
                      </a:r>
                      <a:endParaRPr lang="en-US" dirty="0"/>
                    </a:p>
                  </a:txBody>
                  <a:tcPr/>
                </a:tc>
                <a:tc>
                  <a:txBody>
                    <a:bodyPr/>
                    <a:lstStyle/>
                    <a:p>
                      <a:r>
                        <a:rPr lang="en-US" sz="3600" kern="1200" dirty="0">
                          <a:solidFill>
                            <a:schemeClr val="dk1"/>
                          </a:solidFill>
                          <a:effectLst/>
                          <a:latin typeface="+mn-lt"/>
                          <a:ea typeface="+mn-ea"/>
                          <a:cs typeface="+mn-cs"/>
                        </a:rPr>
                        <a:t>ESIs possibly reduce</a:t>
                      </a:r>
                      <a:endParaRPr lang="en-US" dirty="0"/>
                    </a:p>
                  </a:txBody>
                  <a:tcPr/>
                </a:tc>
                <a:tc>
                  <a:txBody>
                    <a:bodyPr/>
                    <a:lstStyle/>
                    <a:p>
                      <a:r>
                        <a:rPr lang="en-US" sz="3600" kern="1200" dirty="0">
                          <a:solidFill>
                            <a:schemeClr val="dk1"/>
                          </a:solidFill>
                          <a:effectLst/>
                          <a:latin typeface="+mn-lt"/>
                          <a:ea typeface="+mn-ea"/>
                          <a:cs typeface="+mn-cs"/>
                        </a:rPr>
                        <a:t>ESIs probably reduce</a:t>
                      </a:r>
                      <a:endParaRPr lang="en-US" dirty="0"/>
                    </a:p>
                  </a:txBody>
                  <a:tcPr/>
                </a:tc>
                <a:tc>
                  <a:txBody>
                    <a:bodyPr/>
                    <a:lstStyle/>
                    <a:p>
                      <a:r>
                        <a:rPr lang="en-US" sz="3600" kern="1200" dirty="0">
                          <a:solidFill>
                            <a:schemeClr val="dk1"/>
                          </a:solidFill>
                          <a:effectLst/>
                          <a:latin typeface="+mn-lt"/>
                          <a:ea typeface="+mn-ea"/>
                          <a:cs typeface="+mn-cs"/>
                        </a:rPr>
                        <a:t>Insufficient Evidence</a:t>
                      </a:r>
                      <a:endParaRPr lang="en-US" dirty="0"/>
                    </a:p>
                  </a:txBody>
                  <a:tcPr/>
                </a:tc>
                <a:extLst>
                  <a:ext uri="{0D108BD9-81ED-4DB2-BD59-A6C34878D82A}">
                    <a16:rowId xmlns:a16="http://schemas.microsoft.com/office/drawing/2014/main" val="3682552533"/>
                  </a:ext>
                </a:extLst>
              </a:tr>
              <a:tr h="370840">
                <a:tc>
                  <a:txBody>
                    <a:bodyPr/>
                    <a:lstStyle/>
                    <a:p>
                      <a:r>
                        <a:rPr lang="en-US" sz="3600" b="1" kern="1200" dirty="0">
                          <a:solidFill>
                            <a:schemeClr val="dk1"/>
                          </a:solidFill>
                          <a:effectLst/>
                          <a:latin typeface="+mn-lt"/>
                          <a:ea typeface="+mn-ea"/>
                          <a:cs typeface="+mn-cs"/>
                        </a:rPr>
                        <a:t>Spinal Stenosis, Lumbar**</a:t>
                      </a:r>
                      <a:endParaRPr lang="en-US" dirty="0"/>
                    </a:p>
                  </a:txBody>
                  <a:tcPr/>
                </a:tc>
                <a:tc>
                  <a:txBody>
                    <a:bodyPr/>
                    <a:lstStyle/>
                    <a:p>
                      <a:r>
                        <a:rPr lang="en-US" sz="3600" kern="1200" dirty="0">
                          <a:solidFill>
                            <a:schemeClr val="dk1"/>
                          </a:solidFill>
                          <a:effectLst/>
                          <a:latin typeface="+mn-lt"/>
                          <a:ea typeface="+mn-ea"/>
                          <a:cs typeface="+mn-cs"/>
                        </a:rPr>
                        <a:t>ESIs possibly reduce</a:t>
                      </a:r>
                      <a:endParaRPr lang="en-US" dirty="0"/>
                    </a:p>
                  </a:txBody>
                  <a:tcPr/>
                </a:tc>
                <a:tc>
                  <a:txBody>
                    <a:bodyPr/>
                    <a:lstStyle/>
                    <a:p>
                      <a:r>
                        <a:rPr lang="en-US" sz="3600" kern="1200" dirty="0">
                          <a:solidFill>
                            <a:schemeClr val="dk1"/>
                          </a:solidFill>
                          <a:effectLst/>
                          <a:latin typeface="+mn-lt"/>
                          <a:ea typeface="+mn-ea"/>
                          <a:cs typeface="+mn-cs"/>
                        </a:rPr>
                        <a:t>ESIs possibly reduce</a:t>
                      </a:r>
                      <a:endParaRPr lang="en-US" dirty="0"/>
                    </a:p>
                  </a:txBody>
                  <a:tcPr/>
                </a:tc>
                <a:tc>
                  <a:txBody>
                    <a:bodyPr/>
                    <a:lstStyle/>
                    <a:p>
                      <a:r>
                        <a:rPr lang="en-US" sz="3600" kern="1200" dirty="0">
                          <a:solidFill>
                            <a:schemeClr val="dk1"/>
                          </a:solidFill>
                          <a:effectLst/>
                          <a:latin typeface="+mn-lt"/>
                          <a:ea typeface="+mn-ea"/>
                          <a:cs typeface="+mn-cs"/>
                        </a:rPr>
                        <a:t>ESIs probably do not reduce</a:t>
                      </a:r>
                      <a:endParaRPr lang="en-US" dirty="0"/>
                    </a:p>
                  </a:txBody>
                  <a:tcPr/>
                </a:tc>
                <a:tc>
                  <a:txBody>
                    <a:bodyPr/>
                    <a:lstStyle/>
                    <a:p>
                      <a:r>
                        <a:rPr lang="en-US" sz="3600" kern="1200" dirty="0">
                          <a:solidFill>
                            <a:schemeClr val="dk1"/>
                          </a:solidFill>
                          <a:effectLst/>
                          <a:latin typeface="+mn-lt"/>
                          <a:ea typeface="+mn-ea"/>
                          <a:cs typeface="+mn-cs"/>
                        </a:rPr>
                        <a:t>Insufficient Evidence</a:t>
                      </a:r>
                      <a:endParaRPr lang="en-US" dirty="0"/>
                    </a:p>
                  </a:txBody>
                  <a:tcPr/>
                </a:tc>
                <a:extLst>
                  <a:ext uri="{0D108BD9-81ED-4DB2-BD59-A6C34878D82A}">
                    <a16:rowId xmlns:a16="http://schemas.microsoft.com/office/drawing/2014/main" val="1975368042"/>
                  </a:ext>
                </a:extLst>
              </a:tr>
            </a:tbl>
          </a:graphicData>
        </a:graphic>
      </p:graphicFrame>
      <p:sp>
        <p:nvSpPr>
          <p:cNvPr id="4" name="Title 3">
            <a:extLst>
              <a:ext uri="{FF2B5EF4-FFF2-40B4-BE49-F238E27FC236}">
                <a16:creationId xmlns:a16="http://schemas.microsoft.com/office/drawing/2014/main" id="{8E4193FE-DCE5-B7A4-7AC6-F6A81CFEA337}"/>
              </a:ext>
            </a:extLst>
          </p:cNvPr>
          <p:cNvSpPr>
            <a:spLocks noGrp="1"/>
          </p:cNvSpPr>
          <p:nvPr>
            <p:ph type="title"/>
          </p:nvPr>
        </p:nvSpPr>
        <p:spPr/>
        <p:txBody>
          <a:bodyPr/>
          <a:lstStyle/>
          <a:p>
            <a:r>
              <a:rPr lang="en-US" dirty="0"/>
              <a:t>Overall Summary of Conclusions</a:t>
            </a:r>
          </a:p>
        </p:txBody>
      </p:sp>
      <p:sp>
        <p:nvSpPr>
          <p:cNvPr id="6" name="TextBox 5">
            <a:extLst>
              <a:ext uri="{FF2B5EF4-FFF2-40B4-BE49-F238E27FC236}">
                <a16:creationId xmlns:a16="http://schemas.microsoft.com/office/drawing/2014/main" id="{6316BB42-2521-B5F2-4A5F-11E4EFEFB780}"/>
              </a:ext>
            </a:extLst>
          </p:cNvPr>
          <p:cNvSpPr txBox="1"/>
          <p:nvPr/>
        </p:nvSpPr>
        <p:spPr>
          <a:xfrm>
            <a:off x="915988" y="7917361"/>
            <a:ext cx="19646861" cy="1777025"/>
          </a:xfrm>
          <a:prstGeom prst="rect">
            <a:avLst/>
          </a:prstGeom>
          <a:noFill/>
        </p:spPr>
        <p:txBody>
          <a:bodyPr wrap="square" rtlCol="0">
            <a:spAutoFit/>
          </a:bodyPr>
          <a:lstStyle/>
          <a:p>
            <a:pPr marL="0" marR="0">
              <a:lnSpc>
                <a:spcPct val="150000"/>
              </a:lnSpc>
              <a:spcAft>
                <a:spcPts val="800"/>
              </a:spcAft>
            </a:pPr>
            <a:r>
              <a:rPr lang="en-US" sz="3600" dirty="0"/>
              <a:t>*Driven by lumbar data</a:t>
            </a:r>
          </a:p>
          <a:p>
            <a:pPr marL="0" marR="0">
              <a:lnSpc>
                <a:spcPct val="150000"/>
              </a:lnSpc>
              <a:spcAft>
                <a:spcPts val="800"/>
              </a:spcAft>
            </a:pPr>
            <a:r>
              <a:rPr lang="en-US" sz="3600" dirty="0"/>
              <a:t>**Driven by lumbar data, no studies for cervical spinal stenosis</a:t>
            </a:r>
          </a:p>
        </p:txBody>
      </p:sp>
    </p:spTree>
    <p:extLst>
      <p:ext uri="{BB962C8B-B14F-4D97-AF65-F5344CB8AC3E}">
        <p14:creationId xmlns:p14="http://schemas.microsoft.com/office/powerpoint/2010/main" val="1110603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3C0B4D9-499F-F96F-F552-672C235BA2DD}"/>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442DC9E-04C8-E869-D080-DB29BD26FE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0DEC03E1-39F8-E9FA-845C-02E1204F2BC9}"/>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2CD7887C-3012-37C9-0816-730742308D66}"/>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0EBBBD21-339E-23C4-7083-70DD97A3189C}"/>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Subgroup Analyses</a:t>
            </a:r>
          </a:p>
        </p:txBody>
      </p:sp>
    </p:spTree>
    <p:extLst>
      <p:ext uri="{BB962C8B-B14F-4D97-AF65-F5344CB8AC3E}">
        <p14:creationId xmlns:p14="http://schemas.microsoft.com/office/powerpoint/2010/main" val="3619219666"/>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1A2A6-50E0-3851-F58C-E1708644879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B9875F0-1CB9-91E7-8EBF-93FA50C49209}"/>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0235BDF-E0C2-1EF0-1F7D-F1F18EC829D3}"/>
              </a:ext>
            </a:extLst>
          </p:cNvPr>
          <p:cNvSpPr>
            <a:spLocks noGrp="1"/>
          </p:cNvSpPr>
          <p:nvPr>
            <p:ph idx="1"/>
          </p:nvPr>
        </p:nvSpPr>
        <p:spPr/>
        <p:txBody>
          <a:bodyPr/>
          <a:lstStyle/>
          <a:p>
            <a:pPr marL="0" indent="0">
              <a:buNone/>
            </a:pPr>
            <a:r>
              <a:rPr lang="en-US" dirty="0"/>
              <a:t>Epidural steroid injections are possibly equally effective in patients with lumbar and cervical disease (low confidence, anchored by imprecision), considering that there is only 1 RCT meeting inclusion criteria for cervical radiculopathy.</a:t>
            </a:r>
            <a:endParaRPr lang="en-US" baseline="30000" dirty="0"/>
          </a:p>
        </p:txBody>
      </p:sp>
      <p:sp>
        <p:nvSpPr>
          <p:cNvPr id="4" name="Title 3">
            <a:extLst>
              <a:ext uri="{FF2B5EF4-FFF2-40B4-BE49-F238E27FC236}">
                <a16:creationId xmlns:a16="http://schemas.microsoft.com/office/drawing/2014/main" id="{CB6FB57A-CED6-27FA-C314-EE3BA94DF10F}"/>
              </a:ext>
            </a:extLst>
          </p:cNvPr>
          <p:cNvSpPr>
            <a:spLocks noGrp="1"/>
          </p:cNvSpPr>
          <p:nvPr>
            <p:ph type="title"/>
          </p:nvPr>
        </p:nvSpPr>
        <p:spPr/>
        <p:txBody>
          <a:bodyPr>
            <a:normAutofit fontScale="90000"/>
          </a:bodyPr>
          <a:lstStyle/>
          <a:p>
            <a:r>
              <a:rPr lang="en-US" sz="8000" dirty="0"/>
              <a:t>Efficacy of ESIs by Spinal Level</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1341924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85E42-B237-55EE-4238-540D61FE512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B2B3FA2-9A8F-C249-6280-F043D2B1CAC0}"/>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F827528-2273-E6B5-0CE3-5A959CD055B8}"/>
              </a:ext>
            </a:extLst>
          </p:cNvPr>
          <p:cNvSpPr>
            <a:spLocks noGrp="1"/>
          </p:cNvSpPr>
          <p:nvPr>
            <p:ph idx="1"/>
          </p:nvPr>
        </p:nvSpPr>
        <p:spPr/>
        <p:txBody>
          <a:bodyPr/>
          <a:lstStyle/>
          <a:p>
            <a:pPr marL="0" indent="0">
              <a:buNone/>
            </a:pPr>
            <a:r>
              <a:rPr lang="en-US" dirty="0"/>
              <a:t>For patients with radiculopathy or stenosis (cervical or lumbar), there is insufficient evidence to determine if particulate ESIs are more effective than non-particulate steroids (very low confidence, anchored by indirectness and imprecision). </a:t>
            </a:r>
            <a:endParaRPr lang="en-US" baseline="30000" dirty="0"/>
          </a:p>
        </p:txBody>
      </p:sp>
      <p:sp>
        <p:nvSpPr>
          <p:cNvPr id="4" name="Title 3">
            <a:extLst>
              <a:ext uri="{FF2B5EF4-FFF2-40B4-BE49-F238E27FC236}">
                <a16:creationId xmlns:a16="http://schemas.microsoft.com/office/drawing/2014/main" id="{BF438518-B095-16E3-931D-15BAE9777C32}"/>
              </a:ext>
            </a:extLst>
          </p:cNvPr>
          <p:cNvSpPr>
            <a:spLocks noGrp="1"/>
          </p:cNvSpPr>
          <p:nvPr>
            <p:ph type="title"/>
          </p:nvPr>
        </p:nvSpPr>
        <p:spPr/>
        <p:txBody>
          <a:bodyPr>
            <a:normAutofit fontScale="90000"/>
          </a:bodyPr>
          <a:lstStyle/>
          <a:p>
            <a:r>
              <a:rPr lang="en-US" sz="8000" dirty="0"/>
              <a:t>Particulate vs Nonparticulate Corticosteroids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1802980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A453C-963D-CDB9-8E88-0EA48C3AB29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69A9231-1ECF-3043-190D-000B9B8AB5DE}"/>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1BA47773-D2CB-115C-EB49-C74998DECD70}"/>
              </a:ext>
            </a:extLst>
          </p:cNvPr>
          <p:cNvSpPr>
            <a:spLocks noGrp="1"/>
          </p:cNvSpPr>
          <p:nvPr>
            <p:ph idx="1"/>
          </p:nvPr>
        </p:nvSpPr>
        <p:spPr/>
        <p:txBody>
          <a:bodyPr/>
          <a:lstStyle/>
          <a:p>
            <a:pPr marL="0" indent="0">
              <a:buNone/>
            </a:pPr>
            <a:r>
              <a:rPr lang="en-US" dirty="0"/>
              <a:t>There is no significant difference between interlaminar, transforaminal, and caudal ESIs in the outcomes of short-term disability or pain or long-term disability or pain.</a:t>
            </a:r>
            <a:endParaRPr lang="en-US" baseline="30000" dirty="0"/>
          </a:p>
        </p:txBody>
      </p:sp>
      <p:sp>
        <p:nvSpPr>
          <p:cNvPr id="4" name="Title 3">
            <a:extLst>
              <a:ext uri="{FF2B5EF4-FFF2-40B4-BE49-F238E27FC236}">
                <a16:creationId xmlns:a16="http://schemas.microsoft.com/office/drawing/2014/main" id="{13C883B0-6CAB-CE9F-70BA-A76FD54457FF}"/>
              </a:ext>
            </a:extLst>
          </p:cNvPr>
          <p:cNvSpPr>
            <a:spLocks noGrp="1"/>
          </p:cNvSpPr>
          <p:nvPr>
            <p:ph type="title"/>
          </p:nvPr>
        </p:nvSpPr>
        <p:spPr/>
        <p:txBody>
          <a:bodyPr>
            <a:normAutofit fontScale="90000"/>
          </a:bodyPr>
          <a:lstStyle/>
          <a:p>
            <a:r>
              <a:rPr lang="en-US" sz="8000" dirty="0"/>
              <a:t>Interlaminar vs Transforaminal vs Caudal ESIs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215545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D46C-F98E-B7A5-83F4-A501E30C7A5A}"/>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18190A-C014-1A56-8E84-A693E9BD54E8}"/>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C4BF0875-17A3-8A04-1C52-69AC16270815}"/>
              </a:ext>
            </a:extLst>
          </p:cNvPr>
          <p:cNvSpPr>
            <a:spLocks noGrp="1"/>
          </p:cNvSpPr>
          <p:nvPr>
            <p:ph idx="1"/>
          </p:nvPr>
        </p:nvSpPr>
        <p:spPr/>
        <p:txBody>
          <a:bodyPr/>
          <a:lstStyle/>
          <a:p>
            <a:pPr marL="0" indent="0">
              <a:buNone/>
            </a:pPr>
            <a:r>
              <a:rPr lang="en-US" dirty="0"/>
              <a:t>There is insufficient evidence to determine whether ESIs compared with epidural injections without steroids change the need for surgery (very low confidence, anchored by imprecision).</a:t>
            </a:r>
            <a:endParaRPr lang="en-US" baseline="30000" dirty="0"/>
          </a:p>
        </p:txBody>
      </p:sp>
      <p:sp>
        <p:nvSpPr>
          <p:cNvPr id="4" name="Title 3">
            <a:extLst>
              <a:ext uri="{FF2B5EF4-FFF2-40B4-BE49-F238E27FC236}">
                <a16:creationId xmlns:a16="http://schemas.microsoft.com/office/drawing/2014/main" id="{E3F1B219-368F-E74F-804F-2954D676A8B8}"/>
              </a:ext>
            </a:extLst>
          </p:cNvPr>
          <p:cNvSpPr>
            <a:spLocks noGrp="1"/>
          </p:cNvSpPr>
          <p:nvPr>
            <p:ph type="title"/>
          </p:nvPr>
        </p:nvSpPr>
        <p:spPr/>
        <p:txBody>
          <a:bodyPr>
            <a:normAutofit fontScale="90000"/>
          </a:bodyPr>
          <a:lstStyle/>
          <a:p>
            <a:r>
              <a:rPr lang="en-US" sz="8000" dirty="0"/>
              <a:t>Effect on Subsequent Need for Surgery</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2994357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F116F-202F-691B-08C6-73B8A87D478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0263561-95CF-CF92-3C5C-FAFD516BB8B6}"/>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3E3B36A6-416E-72D2-EF70-33090F249A97}"/>
              </a:ext>
            </a:extLst>
          </p:cNvPr>
          <p:cNvSpPr>
            <a:spLocks noGrp="1"/>
          </p:cNvSpPr>
          <p:nvPr>
            <p:ph idx="1"/>
          </p:nvPr>
        </p:nvSpPr>
        <p:spPr/>
        <p:txBody>
          <a:bodyPr/>
          <a:lstStyle/>
          <a:p>
            <a:pPr marL="0" indent="0">
              <a:buNone/>
            </a:pPr>
            <a:r>
              <a:rPr lang="en-US" dirty="0"/>
              <a:t>The specific control interventions used in the trials included saline, lidocaine, a surgical intervention, clonidine, and physical therapy. Subgroup analysis comparing saline as control to lidocaine as control showed no differences in our findings.</a:t>
            </a:r>
            <a:endParaRPr lang="en-US" baseline="30000" dirty="0"/>
          </a:p>
        </p:txBody>
      </p:sp>
      <p:sp>
        <p:nvSpPr>
          <p:cNvPr id="4" name="Title 3">
            <a:extLst>
              <a:ext uri="{FF2B5EF4-FFF2-40B4-BE49-F238E27FC236}">
                <a16:creationId xmlns:a16="http://schemas.microsoft.com/office/drawing/2014/main" id="{8766DAFC-CC27-9BC7-A124-4D602A0FC161}"/>
              </a:ext>
            </a:extLst>
          </p:cNvPr>
          <p:cNvSpPr>
            <a:spLocks noGrp="1"/>
          </p:cNvSpPr>
          <p:nvPr>
            <p:ph type="title"/>
          </p:nvPr>
        </p:nvSpPr>
        <p:spPr/>
        <p:txBody>
          <a:bodyPr>
            <a:normAutofit fontScale="90000"/>
          </a:bodyPr>
          <a:lstStyle/>
          <a:p>
            <a:r>
              <a:rPr lang="en-US" sz="8000" dirty="0"/>
              <a:t>Control Interventions</a:t>
            </a:r>
            <a:br>
              <a:rPr lang="en-US" sz="1800" dirty="0">
                <a:effectLst/>
                <a:latin typeface="Calibri" panose="020F0502020204030204" pitchFamily="34" charset="0"/>
                <a:ea typeface="Calibri" panose="020F0502020204030204" pitchFamily="34" charset="0"/>
              </a:rPr>
            </a:br>
            <a:endParaRPr lang="en-US" dirty="0"/>
          </a:p>
        </p:txBody>
      </p:sp>
    </p:spTree>
    <p:extLst>
      <p:ext uri="{BB962C8B-B14F-4D97-AF65-F5344CB8AC3E}">
        <p14:creationId xmlns:p14="http://schemas.microsoft.com/office/powerpoint/2010/main" val="1673196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771CFAD-4C2B-B06D-CAB3-7903CC959026}"/>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5F8A192-A755-C1EA-BBEC-8D10C5C01A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06A3779A-70B9-4320-9EEA-C08CE10944D3}"/>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81FF55CB-3BE3-1F24-0D58-70F0B242B361}"/>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037F41E5-701C-9A48-2389-7E2E383ACD03}"/>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Safety of ESIs</a:t>
            </a:r>
          </a:p>
        </p:txBody>
      </p:sp>
    </p:spTree>
    <p:extLst>
      <p:ext uri="{BB962C8B-B14F-4D97-AF65-F5344CB8AC3E}">
        <p14:creationId xmlns:p14="http://schemas.microsoft.com/office/powerpoint/2010/main" val="1217198624"/>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36AFD95-8073-9DA2-1BDC-F8A3198E54A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40017625-D02C-FBE2-099B-BE50482A787A}"/>
              </a:ext>
            </a:extLst>
          </p:cNvPr>
          <p:cNvSpPr>
            <a:spLocks noGrp="1"/>
          </p:cNvSpPr>
          <p:nvPr>
            <p:ph idx="1"/>
          </p:nvPr>
        </p:nvSpPr>
        <p:spPr/>
        <p:txBody>
          <a:bodyPr/>
          <a:lstStyle/>
          <a:p>
            <a:r>
              <a:rPr lang="en-US" dirty="0"/>
              <a:t>With frequent use of ESIs, potential adverse effects are a concern. </a:t>
            </a:r>
          </a:p>
          <a:p>
            <a:r>
              <a:rPr lang="en-US" dirty="0"/>
              <a:t>Overall, the incidence of complications appears to vary widely with reports ranging from 2.4% to 16.8%.</a:t>
            </a:r>
            <a:r>
              <a:rPr lang="en-US" baseline="30000" dirty="0"/>
              <a:t>37, 38 </a:t>
            </a:r>
          </a:p>
          <a:p>
            <a:r>
              <a:rPr lang="en-US" dirty="0"/>
              <a:t>In a retrospective review of 4,265 injections in 1,857 patients over 7 years comprising lumbar injections (transforaminal, interlaminar, and caudal) and cervical interlaminar injections, the incidence of complications was 2.4%. </a:t>
            </a:r>
          </a:p>
        </p:txBody>
      </p:sp>
      <p:sp>
        <p:nvSpPr>
          <p:cNvPr id="4" name="Title 3">
            <a:extLst>
              <a:ext uri="{FF2B5EF4-FFF2-40B4-BE49-F238E27FC236}">
                <a16:creationId xmlns:a16="http://schemas.microsoft.com/office/drawing/2014/main" id="{4219C7BA-00D7-FE2F-1CBE-F5091C8196FA}"/>
              </a:ext>
            </a:extLst>
          </p:cNvPr>
          <p:cNvSpPr>
            <a:spLocks noGrp="1"/>
          </p:cNvSpPr>
          <p:nvPr>
            <p:ph type="title"/>
          </p:nvPr>
        </p:nvSpPr>
        <p:spPr/>
        <p:txBody>
          <a:bodyPr/>
          <a:lstStyle/>
          <a:p>
            <a:r>
              <a:rPr lang="en-US" dirty="0"/>
              <a:t>Safety of ESIs</a:t>
            </a:r>
          </a:p>
        </p:txBody>
      </p:sp>
    </p:spTree>
    <p:extLst>
      <p:ext uri="{BB962C8B-B14F-4D97-AF65-F5344CB8AC3E}">
        <p14:creationId xmlns:p14="http://schemas.microsoft.com/office/powerpoint/2010/main" val="3682445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23B01-CC6D-0028-748A-64B13E0D5D3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7E5F1E-4107-72A9-4411-009C437C3EF2}"/>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DCE4D24A-AABD-48D9-E445-2A9A38AC9347}"/>
              </a:ext>
            </a:extLst>
          </p:cNvPr>
          <p:cNvSpPr>
            <a:spLocks noGrp="1"/>
          </p:cNvSpPr>
          <p:nvPr>
            <p:ph idx="1"/>
          </p:nvPr>
        </p:nvSpPr>
        <p:spPr/>
        <p:txBody>
          <a:bodyPr/>
          <a:lstStyle/>
          <a:p>
            <a:r>
              <a:rPr lang="en-US" dirty="0"/>
              <a:t>The most commonly reported adverse effects were increased pain, injection site pain, and persistent numbness. </a:t>
            </a:r>
          </a:p>
          <a:p>
            <a:r>
              <a:rPr lang="en-US" dirty="0"/>
              <a:t>No major complications were reported.</a:t>
            </a:r>
            <a:r>
              <a:rPr lang="en-US" baseline="30000" dirty="0"/>
              <a:t>38</a:t>
            </a:r>
            <a:r>
              <a:rPr lang="en-US" dirty="0"/>
              <a:t> </a:t>
            </a:r>
          </a:p>
          <a:p>
            <a:r>
              <a:rPr lang="en-US" dirty="0"/>
              <a:t>Serious complications after ESI appear to be rare. </a:t>
            </a:r>
          </a:p>
          <a:p>
            <a:r>
              <a:rPr lang="en-US" dirty="0"/>
              <a:t>There are case reports of nerve root injury, pneumocephalus, epidural hematoma, subdural hematoma, Cushing syndrome, hypotension, respiratory insufficiency, transient blindness, epidural abscess, paralysis, cord injury, and death after cervical interlaminar ESI. </a:t>
            </a:r>
          </a:p>
        </p:txBody>
      </p:sp>
      <p:sp>
        <p:nvSpPr>
          <p:cNvPr id="4" name="Title 3">
            <a:extLst>
              <a:ext uri="{FF2B5EF4-FFF2-40B4-BE49-F238E27FC236}">
                <a16:creationId xmlns:a16="http://schemas.microsoft.com/office/drawing/2014/main" id="{284690C4-5B98-5AC2-F1FE-DF65AF41540A}"/>
              </a:ext>
            </a:extLst>
          </p:cNvPr>
          <p:cNvSpPr>
            <a:spLocks noGrp="1"/>
          </p:cNvSpPr>
          <p:nvPr>
            <p:ph type="title"/>
          </p:nvPr>
        </p:nvSpPr>
        <p:spPr/>
        <p:txBody>
          <a:bodyPr/>
          <a:lstStyle/>
          <a:p>
            <a:r>
              <a:rPr lang="en-US" dirty="0"/>
              <a:t>Safety of ESIs</a:t>
            </a:r>
          </a:p>
        </p:txBody>
      </p:sp>
    </p:spTree>
    <p:extLst>
      <p:ext uri="{BB962C8B-B14F-4D97-AF65-F5344CB8AC3E}">
        <p14:creationId xmlns:p14="http://schemas.microsoft.com/office/powerpoint/2010/main" val="3274786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60A80-1729-C696-AEAE-BC6B5E71E36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3D1B46-1E59-D4F0-D059-65DC5C0DD1AC}"/>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6E8A58DE-A210-B369-75E4-1901FA00A8F2}"/>
              </a:ext>
            </a:extLst>
          </p:cNvPr>
          <p:cNvSpPr>
            <a:spLocks noGrp="1"/>
          </p:cNvSpPr>
          <p:nvPr>
            <p:ph idx="1"/>
          </p:nvPr>
        </p:nvSpPr>
        <p:spPr/>
        <p:txBody>
          <a:bodyPr/>
          <a:lstStyle/>
          <a:p>
            <a:r>
              <a:rPr lang="en-US" dirty="0"/>
              <a:t>Cases of transient global amnesia, vertebral artery injury, paralysis, cord infarction, cerebellar infarction, and death have been reported after transforaminal cervical and lumbar ESIs.</a:t>
            </a:r>
            <a:r>
              <a:rPr lang="en-US" baseline="30000" dirty="0"/>
              <a:t>39, 40</a:t>
            </a:r>
            <a:r>
              <a:rPr lang="en-US" dirty="0"/>
              <a:t> </a:t>
            </a:r>
          </a:p>
          <a:p>
            <a:r>
              <a:rPr lang="en-US" dirty="0"/>
              <a:t>The incidence of epidural hematoma has been estimated to be between 1 in 70,000 to 1 in 190,000.</a:t>
            </a:r>
            <a:r>
              <a:rPr lang="en-US" baseline="30000" dirty="0"/>
              <a:t>41, 42 </a:t>
            </a:r>
          </a:p>
          <a:p>
            <a:r>
              <a:rPr lang="en-US" dirty="0"/>
              <a:t>After fungal meningitis complicating the use of contaminated corticosteroids in 2012, the U.S. Food and Drug Administration (FDA) issued a warning in 2014 that injection of corticosteroids into the epidural space may result in rare but serious adverse events, including loss of vision, stroke, paralysis, and death.</a:t>
            </a:r>
            <a:r>
              <a:rPr lang="en-US" baseline="30000" dirty="0"/>
              <a:t>43</a:t>
            </a:r>
          </a:p>
        </p:txBody>
      </p:sp>
      <p:sp>
        <p:nvSpPr>
          <p:cNvPr id="4" name="Title 3">
            <a:extLst>
              <a:ext uri="{FF2B5EF4-FFF2-40B4-BE49-F238E27FC236}">
                <a16:creationId xmlns:a16="http://schemas.microsoft.com/office/drawing/2014/main" id="{E1BAA895-D79F-5541-02DF-62C090724CB8}"/>
              </a:ext>
            </a:extLst>
          </p:cNvPr>
          <p:cNvSpPr>
            <a:spLocks noGrp="1"/>
          </p:cNvSpPr>
          <p:nvPr>
            <p:ph type="title"/>
          </p:nvPr>
        </p:nvSpPr>
        <p:spPr/>
        <p:txBody>
          <a:bodyPr/>
          <a:lstStyle/>
          <a:p>
            <a:r>
              <a:rPr lang="en-US" dirty="0"/>
              <a:t>Safety of ESIs</a:t>
            </a:r>
          </a:p>
        </p:txBody>
      </p:sp>
    </p:spTree>
    <p:extLst>
      <p:ext uri="{BB962C8B-B14F-4D97-AF65-F5344CB8AC3E}">
        <p14:creationId xmlns:p14="http://schemas.microsoft.com/office/powerpoint/2010/main" val="469861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31F1F58-B345-1F45-02D3-2DBA8A559094}"/>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1F910456-7B11-93D6-9D70-194748F914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8C42E790-6C31-4044-8438-2A057F74D582}"/>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F52F44BE-590E-2453-7A5F-DC9DB02F4926}"/>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DBD2E735-F0C3-D77A-FCC8-FBF5AB14AE46}"/>
              </a:ext>
            </a:extLst>
          </p:cNvPr>
          <p:cNvSpPr txBox="1">
            <a:spLocks/>
          </p:cNvSpPr>
          <p:nvPr/>
        </p:nvSpPr>
        <p:spPr>
          <a:xfrm>
            <a:off x="1833563" y="6204857"/>
            <a:ext cx="22553612" cy="3368842"/>
          </a:xfrm>
          <a:prstGeom prst="rect">
            <a:avLst/>
          </a:prstGeom>
        </p:spPr>
        <p:txBody>
          <a:bodyPr vert="horz" lIns="0" tIns="0" rIns="0" bIns="0" rtlCol="0" anchor="t">
            <a:normAutofit fontScale="92500" lnSpcReduction="10000"/>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Cost Effectiveness </a:t>
            </a:r>
            <a:br>
              <a:rPr lang="en-US" sz="13900" dirty="0">
                <a:solidFill>
                  <a:schemeClr val="tx2"/>
                </a:solidFill>
              </a:rPr>
            </a:br>
            <a:r>
              <a:rPr lang="en-US" sz="13900" dirty="0">
                <a:solidFill>
                  <a:schemeClr val="tx2"/>
                </a:solidFill>
              </a:rPr>
              <a:t>of ESIs</a:t>
            </a:r>
          </a:p>
        </p:txBody>
      </p:sp>
    </p:spTree>
    <p:extLst>
      <p:ext uri="{BB962C8B-B14F-4D97-AF65-F5344CB8AC3E}">
        <p14:creationId xmlns:p14="http://schemas.microsoft.com/office/powerpoint/2010/main" val="3742471769"/>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458642-57A8-976E-B0D1-72CE57C24B76}"/>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25D41A60-06B0-ECA3-2CF2-D6F0C0FB6051}"/>
              </a:ext>
            </a:extLst>
          </p:cNvPr>
          <p:cNvSpPr>
            <a:spLocks noGrp="1"/>
          </p:cNvSpPr>
          <p:nvPr>
            <p:ph idx="1"/>
          </p:nvPr>
        </p:nvSpPr>
        <p:spPr>
          <a:xfrm>
            <a:off x="915986" y="3200400"/>
            <a:ext cx="22960014" cy="8788400"/>
          </a:xfrm>
        </p:spPr>
        <p:txBody>
          <a:bodyPr>
            <a:normAutofit fontScale="92500"/>
          </a:bodyPr>
          <a:lstStyle/>
          <a:p>
            <a:r>
              <a:rPr lang="en-US" dirty="0"/>
              <a:t>There is scarce data on the cost-effectiveness of ESIs. </a:t>
            </a:r>
          </a:p>
          <a:p>
            <a:r>
              <a:rPr lang="en-US" dirty="0"/>
              <a:t>In a cost-effectiveness analysis of a Dutch Class III trial of 63 patients with acute lumbar radiculopathy (duration 2–4 weeks), a small reduction in pain and disability was reported in patients receiving a single ESI with usual care compared with usual care alone (-0.24 on an SMD scale). </a:t>
            </a:r>
          </a:p>
          <a:p>
            <a:r>
              <a:rPr lang="en-US" dirty="0"/>
              <a:t>The costs were lower in the ESI group with an incremental cost-effectiveness ratio (ICER) of -$990 (i.e., each point decrease on the NRS for pain would save $990). This ICER was not significant (95% CI -$6,058 to $1,289), but the trend favored ESI. </a:t>
            </a:r>
          </a:p>
          <a:p>
            <a:r>
              <a:rPr lang="en-US" dirty="0"/>
              <a:t>This gain was mainly because of improved productivity in the ESI group (i.e., patients missing less work during the 1–2 weeks following the ESI).</a:t>
            </a:r>
            <a:r>
              <a:rPr lang="en-US" baseline="30000" dirty="0"/>
              <a:t>44 </a:t>
            </a:r>
          </a:p>
        </p:txBody>
      </p:sp>
      <p:sp>
        <p:nvSpPr>
          <p:cNvPr id="4" name="Title 3">
            <a:extLst>
              <a:ext uri="{FF2B5EF4-FFF2-40B4-BE49-F238E27FC236}">
                <a16:creationId xmlns:a16="http://schemas.microsoft.com/office/drawing/2014/main" id="{66DA4DCD-B681-09F4-6EE2-4714586271B3}"/>
              </a:ext>
            </a:extLst>
          </p:cNvPr>
          <p:cNvSpPr>
            <a:spLocks noGrp="1"/>
          </p:cNvSpPr>
          <p:nvPr>
            <p:ph type="title"/>
          </p:nvPr>
        </p:nvSpPr>
        <p:spPr/>
        <p:txBody>
          <a:bodyPr/>
          <a:lstStyle/>
          <a:p>
            <a:r>
              <a:rPr lang="en-US" dirty="0"/>
              <a:t>Cost-Effectiveness of ESIs</a:t>
            </a:r>
          </a:p>
        </p:txBody>
      </p:sp>
    </p:spTree>
    <p:extLst>
      <p:ext uri="{BB962C8B-B14F-4D97-AF65-F5344CB8AC3E}">
        <p14:creationId xmlns:p14="http://schemas.microsoft.com/office/powerpoint/2010/main" val="1418824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DC18EA4-94C3-9D59-54C8-303E3DE10394}"/>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C12DC72B-57AC-606D-EEB4-7D6745BE743C}"/>
              </a:ext>
            </a:extLst>
          </p:cNvPr>
          <p:cNvSpPr>
            <a:spLocks noGrp="1"/>
          </p:cNvSpPr>
          <p:nvPr>
            <p:ph idx="1"/>
          </p:nvPr>
        </p:nvSpPr>
        <p:spPr/>
        <p:txBody>
          <a:bodyPr>
            <a:noAutofit/>
          </a:bodyPr>
          <a:lstStyle/>
          <a:p>
            <a:r>
              <a:rPr lang="en-US" sz="5000" dirty="0"/>
              <a:t>In an electronic medical record review of 141 patients from a single US center who had low back pain for &gt;12 weeks, both the ESI treatment group (n = 89) and the standard medical management without ESI group (n = 52) showed small but significant improvements in EuroQol-5 Dimension scores from baseline to 3 months (0.06 points in ESI group, 0.07 points in control group), but there was no difference between groups. </a:t>
            </a:r>
          </a:p>
          <a:p>
            <a:r>
              <a:rPr lang="en-US" sz="5000" dirty="0"/>
              <a:t>No differences in quality-adjusted life-year or cost-utility ratios were noted between groups. </a:t>
            </a:r>
          </a:p>
          <a:p>
            <a:r>
              <a:rPr lang="en-US" sz="5000" dirty="0"/>
              <a:t>The study concluded that ESI is not cost effective at 3 or 6 months, but did not consider opportunity costs (i.e., days lost from work because of disability), although missed work days for the intervention and post-procedure recovery were factored into the indirect costs.</a:t>
            </a:r>
            <a:r>
              <a:rPr lang="en-US" sz="5000" baseline="30000" dirty="0"/>
              <a:t>45</a:t>
            </a:r>
          </a:p>
        </p:txBody>
      </p:sp>
      <p:sp>
        <p:nvSpPr>
          <p:cNvPr id="4" name="Title 3">
            <a:extLst>
              <a:ext uri="{FF2B5EF4-FFF2-40B4-BE49-F238E27FC236}">
                <a16:creationId xmlns:a16="http://schemas.microsoft.com/office/drawing/2014/main" id="{23EB37A6-BE5C-3F9F-74AA-7782F9E584CA}"/>
              </a:ext>
            </a:extLst>
          </p:cNvPr>
          <p:cNvSpPr>
            <a:spLocks noGrp="1"/>
          </p:cNvSpPr>
          <p:nvPr>
            <p:ph type="title"/>
          </p:nvPr>
        </p:nvSpPr>
        <p:spPr/>
        <p:txBody>
          <a:bodyPr/>
          <a:lstStyle/>
          <a:p>
            <a:r>
              <a:rPr lang="en-US" dirty="0"/>
              <a:t>Cost-Effectiveness of ESIs</a:t>
            </a:r>
          </a:p>
        </p:txBody>
      </p:sp>
    </p:spTree>
    <p:extLst>
      <p:ext uri="{BB962C8B-B14F-4D97-AF65-F5344CB8AC3E}">
        <p14:creationId xmlns:p14="http://schemas.microsoft.com/office/powerpoint/2010/main" val="1060802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5D3D-97C7-22C2-6690-33FC08EDA17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1565EE8-9CB5-3744-C6D3-28E79D1D9C8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DDC4B31D-5E19-AF58-95D3-6F004DC1629C}"/>
              </a:ext>
            </a:extLst>
          </p:cNvPr>
          <p:cNvSpPr>
            <a:spLocks noGrp="1"/>
          </p:cNvSpPr>
          <p:nvPr>
            <p:ph idx="1"/>
          </p:nvPr>
        </p:nvSpPr>
        <p:spPr>
          <a:xfrm>
            <a:off x="915987" y="3200400"/>
            <a:ext cx="16254413" cy="9573053"/>
          </a:xfrm>
        </p:spPr>
        <p:txBody>
          <a:bodyPr>
            <a:normAutofit/>
          </a:bodyPr>
          <a:lstStyle/>
          <a:p>
            <a:r>
              <a:rPr lang="en-US" sz="8000" dirty="0"/>
              <a:t>Two studies were noninformative because of the lack of a control group.</a:t>
            </a:r>
            <a:r>
              <a:rPr lang="en-US" sz="8000" baseline="30000" dirty="0"/>
              <a:t>46, 47</a:t>
            </a:r>
            <a:endParaRPr lang="en-US" sz="8000" dirty="0"/>
          </a:p>
          <a:p>
            <a:r>
              <a:rPr lang="en-US" sz="8000" dirty="0"/>
              <a:t>In conclusion, the cost-effectiveness of ESIs remains unclear due to a lack of data.</a:t>
            </a:r>
            <a:endParaRPr lang="en-US" sz="8000" baseline="30000" dirty="0"/>
          </a:p>
        </p:txBody>
      </p:sp>
      <p:sp>
        <p:nvSpPr>
          <p:cNvPr id="4" name="Title 3">
            <a:extLst>
              <a:ext uri="{FF2B5EF4-FFF2-40B4-BE49-F238E27FC236}">
                <a16:creationId xmlns:a16="http://schemas.microsoft.com/office/drawing/2014/main" id="{37D0578C-08FE-B415-AC4B-F36AAD9C1982}"/>
              </a:ext>
            </a:extLst>
          </p:cNvPr>
          <p:cNvSpPr>
            <a:spLocks noGrp="1"/>
          </p:cNvSpPr>
          <p:nvPr>
            <p:ph type="title"/>
          </p:nvPr>
        </p:nvSpPr>
        <p:spPr/>
        <p:txBody>
          <a:bodyPr/>
          <a:lstStyle/>
          <a:p>
            <a:r>
              <a:rPr lang="en-US" dirty="0"/>
              <a:t>Cost-Effectiveness of ESIs</a:t>
            </a:r>
          </a:p>
        </p:txBody>
      </p:sp>
      <p:pic>
        <p:nvPicPr>
          <p:cNvPr id="6" name="Graphic 5" descr="Dollar with solid fill">
            <a:extLst>
              <a:ext uri="{FF2B5EF4-FFF2-40B4-BE49-F238E27FC236}">
                <a16:creationId xmlns:a16="http://schemas.microsoft.com/office/drawing/2014/main" id="{0A49F3FD-A8A7-6FD7-1B07-8C94F6452F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627600" y="3937000"/>
            <a:ext cx="5842000" cy="5842000"/>
          </a:xfrm>
          <a:prstGeom prst="rect">
            <a:avLst/>
          </a:prstGeom>
        </p:spPr>
      </p:pic>
    </p:spTree>
    <p:extLst>
      <p:ext uri="{BB962C8B-B14F-4D97-AF65-F5344CB8AC3E}">
        <p14:creationId xmlns:p14="http://schemas.microsoft.com/office/powerpoint/2010/main" val="3348671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D5653AC-5CED-F31D-8395-883D35B13E92}"/>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08C28D2-6CB6-0441-C4B7-58E6ED02E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4BEDE4B0-9BB5-5085-8B22-CBB39209505A}"/>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5B48DC7E-8CF1-2609-9FBE-BB83B5E829FA}"/>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36D82DA3-36CC-F650-481F-EA05DC57F014}"/>
              </a:ext>
            </a:extLst>
          </p:cNvPr>
          <p:cNvSpPr txBox="1">
            <a:spLocks/>
          </p:cNvSpPr>
          <p:nvPr/>
        </p:nvSpPr>
        <p:spPr>
          <a:xfrm>
            <a:off x="1833563" y="6204857"/>
            <a:ext cx="22553612" cy="3368842"/>
          </a:xfrm>
          <a:prstGeom prst="rect">
            <a:avLst/>
          </a:prstGeom>
        </p:spPr>
        <p:txBody>
          <a:bodyPr vert="horz" lIns="0" tIns="0" rIns="0" bIns="0" rtlCol="0" anchor="t">
            <a:normAutofit/>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Discussion</a:t>
            </a:r>
          </a:p>
        </p:txBody>
      </p:sp>
    </p:spTree>
    <p:extLst>
      <p:ext uri="{BB962C8B-B14F-4D97-AF65-F5344CB8AC3E}">
        <p14:creationId xmlns:p14="http://schemas.microsoft.com/office/powerpoint/2010/main" val="3739448699"/>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9C2ABD-2123-8CF9-1C83-4D5289D426FE}"/>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70C36C1-D86C-813D-5958-0C2FE622D4B0}"/>
              </a:ext>
            </a:extLst>
          </p:cNvPr>
          <p:cNvSpPr>
            <a:spLocks noGrp="1"/>
          </p:cNvSpPr>
          <p:nvPr>
            <p:ph idx="1"/>
          </p:nvPr>
        </p:nvSpPr>
        <p:spPr/>
        <p:txBody>
          <a:bodyPr>
            <a:normAutofit/>
          </a:bodyPr>
          <a:lstStyle/>
          <a:p>
            <a:r>
              <a:rPr lang="en-US" sz="6000" dirty="0"/>
              <a:t>The 2007 AAN technology assessment found that ESIs may help lumbosacral radicular pain compared with controls at 2–6 weeks, but with a small magnitude of effect.</a:t>
            </a:r>
            <a:r>
              <a:rPr lang="en-US" sz="6000" baseline="30000" dirty="0"/>
              <a:t>17 </a:t>
            </a:r>
          </a:p>
          <a:p>
            <a:r>
              <a:rPr lang="en-US" sz="6000" dirty="0"/>
              <a:t>This updated SR, which included meta-analyses and determination of SRD, produced similar results.</a:t>
            </a:r>
          </a:p>
        </p:txBody>
      </p:sp>
      <p:sp>
        <p:nvSpPr>
          <p:cNvPr id="4" name="Title 3">
            <a:extLst>
              <a:ext uri="{FF2B5EF4-FFF2-40B4-BE49-F238E27FC236}">
                <a16:creationId xmlns:a16="http://schemas.microsoft.com/office/drawing/2014/main" id="{2AD69307-EDEE-4D78-5EB0-8C45DD0CAF0A}"/>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899036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25C1E-E977-0305-D64E-8C3E0CFA86F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0F114E6-6AD1-B23C-F689-41185E0A3B46}"/>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9AB5689D-2B81-F9AE-F839-6E18D4BA03C1}"/>
              </a:ext>
            </a:extLst>
          </p:cNvPr>
          <p:cNvSpPr>
            <a:spLocks noGrp="1"/>
          </p:cNvSpPr>
          <p:nvPr>
            <p:ph idx="1"/>
          </p:nvPr>
        </p:nvSpPr>
        <p:spPr/>
        <p:txBody>
          <a:bodyPr>
            <a:normAutofit/>
          </a:bodyPr>
          <a:lstStyle/>
          <a:p>
            <a:r>
              <a:rPr lang="en-US" sz="5400" dirty="0"/>
              <a:t>In this SR, we addressed several new questions, such as evidence for efficacy of cervical ESI, different pathophysiologic bases of pain (including spinal stenosis and radiculopathy), different injection approaches, and different formulations. </a:t>
            </a:r>
          </a:p>
          <a:p>
            <a:r>
              <a:rPr lang="en-US" sz="5400" dirty="0"/>
              <a:t>The SR found evidence that ESIs are probably effective in reducing short-term pain and disability caused by radiculopathy and possibly effective in reducing short-term disability, but not pain, in lumbar spinal stenosis. </a:t>
            </a:r>
          </a:p>
          <a:p>
            <a:r>
              <a:rPr lang="en-US" sz="5400" dirty="0"/>
              <a:t>The SR also found insufficient evidence that ESIs provide long-term pain reduction.</a:t>
            </a:r>
          </a:p>
        </p:txBody>
      </p:sp>
      <p:sp>
        <p:nvSpPr>
          <p:cNvPr id="4" name="Title 3">
            <a:extLst>
              <a:ext uri="{FF2B5EF4-FFF2-40B4-BE49-F238E27FC236}">
                <a16:creationId xmlns:a16="http://schemas.microsoft.com/office/drawing/2014/main" id="{5E821AD7-BE59-387F-377C-51DA0C3C6156}"/>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11282274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42F05-A759-6534-FEDC-85909B0563D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D9394A0-C5A8-BB0F-DD33-A59E28AC8984}"/>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3D2D81DD-A0CC-1B5A-2065-DF7675046EC6}"/>
              </a:ext>
            </a:extLst>
          </p:cNvPr>
          <p:cNvSpPr>
            <a:spLocks noGrp="1"/>
          </p:cNvSpPr>
          <p:nvPr>
            <p:ph idx="1"/>
          </p:nvPr>
        </p:nvSpPr>
        <p:spPr/>
        <p:txBody>
          <a:bodyPr>
            <a:normAutofit/>
          </a:bodyPr>
          <a:lstStyle/>
          <a:p>
            <a:r>
              <a:rPr lang="en-US" sz="6000" dirty="0"/>
              <a:t>In addition, the SR found that ESIs possibly reduce long-term disability caused by radiculopathy and lumbar spinal stenosis. </a:t>
            </a:r>
          </a:p>
          <a:p>
            <a:r>
              <a:rPr lang="en-US" sz="6000" dirty="0"/>
              <a:t>Much of this evidence was driven by data for lumbar disease, with only 2 Class II studies</a:t>
            </a:r>
            <a:r>
              <a:rPr lang="en-US" sz="6000" baseline="30000" dirty="0"/>
              <a:t>33, 48 </a:t>
            </a:r>
            <a:r>
              <a:rPr lang="en-US" sz="6000" dirty="0"/>
              <a:t>evaluating cervical radiculopathy, and no studies evaluating cervical spinal stenosis. </a:t>
            </a:r>
          </a:p>
        </p:txBody>
      </p:sp>
      <p:sp>
        <p:nvSpPr>
          <p:cNvPr id="4" name="Title 3">
            <a:extLst>
              <a:ext uri="{FF2B5EF4-FFF2-40B4-BE49-F238E27FC236}">
                <a16:creationId xmlns:a16="http://schemas.microsoft.com/office/drawing/2014/main" id="{EC45BCD5-8E0E-557A-60A7-1FFA9ED6503E}"/>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3102781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AC601-BD18-5D9B-E7B0-B5888A48A13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75884C-DA63-E1B8-50AC-94798B947D84}"/>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1755C82-CAA3-09BC-3FEB-635ED2D0827C}"/>
              </a:ext>
            </a:extLst>
          </p:cNvPr>
          <p:cNvSpPr>
            <a:spLocks noGrp="1"/>
          </p:cNvSpPr>
          <p:nvPr>
            <p:ph idx="1"/>
          </p:nvPr>
        </p:nvSpPr>
        <p:spPr/>
        <p:txBody>
          <a:bodyPr>
            <a:normAutofit/>
          </a:bodyPr>
          <a:lstStyle/>
          <a:p>
            <a:r>
              <a:rPr lang="en-US" sz="6000" dirty="0"/>
              <a:t>The small number of cervical radiculopathy RCTs, and absence of cervical spinal stenosis RCTs, are limitations of the data. </a:t>
            </a:r>
          </a:p>
          <a:p>
            <a:r>
              <a:rPr lang="en-US" sz="6000" dirty="0"/>
              <a:t>The studies varied in terms of the type of ESI, type of injections, use or absence of fluoroscopic guidance, and other factors, and this was reflected in the heterogeneity of the meta-analyses. </a:t>
            </a:r>
          </a:p>
          <a:p>
            <a:r>
              <a:rPr lang="en-US" sz="6000" dirty="0"/>
              <a:t>The SMD suggests only a small to moderate effect size (Cohen’s d 0.2–0.3). </a:t>
            </a:r>
          </a:p>
        </p:txBody>
      </p:sp>
      <p:sp>
        <p:nvSpPr>
          <p:cNvPr id="4" name="Title 3">
            <a:extLst>
              <a:ext uri="{FF2B5EF4-FFF2-40B4-BE49-F238E27FC236}">
                <a16:creationId xmlns:a16="http://schemas.microsoft.com/office/drawing/2014/main" id="{8D139446-602E-02F5-16BA-EA8DE054D042}"/>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3264298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7E1E2-7C93-E64B-39D5-13117339788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0A513E9-9C7C-743D-6A17-412C247BB8D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1114E3F8-7E6A-16C8-557D-419DDAB7B815}"/>
              </a:ext>
            </a:extLst>
          </p:cNvPr>
          <p:cNvSpPr>
            <a:spLocks noGrp="1"/>
          </p:cNvSpPr>
          <p:nvPr>
            <p:ph idx="1"/>
          </p:nvPr>
        </p:nvSpPr>
        <p:spPr>
          <a:xfrm>
            <a:off x="915988" y="3200400"/>
            <a:ext cx="17473612" cy="9573053"/>
          </a:xfrm>
        </p:spPr>
        <p:txBody>
          <a:bodyPr>
            <a:normAutofit/>
          </a:bodyPr>
          <a:lstStyle/>
          <a:p>
            <a:r>
              <a:rPr lang="en-US" sz="6000" dirty="0"/>
              <a:t>The NNT for </a:t>
            </a:r>
            <a:r>
              <a:rPr lang="en-US" sz="6000" b="1" dirty="0"/>
              <a:t>short-term pain reduction in radiculopathy </a:t>
            </a:r>
            <a:r>
              <a:rPr lang="en-US" sz="6000" dirty="0"/>
              <a:t>is </a:t>
            </a:r>
            <a:r>
              <a:rPr lang="en-US" sz="6000" b="1" dirty="0">
                <a:solidFill>
                  <a:schemeClr val="accent1"/>
                </a:solidFill>
              </a:rPr>
              <a:t>7</a:t>
            </a:r>
            <a:r>
              <a:rPr lang="en-US" sz="6000" dirty="0"/>
              <a:t>, meaning that if 7 patients are treated, 1 additional patient will have any degree of pain relief. The confidence interval (CI) for the NNT was 4–15, meaning that between 4 and 15 patients might have to be treated for 1 additional patient to derive any pain relief. </a:t>
            </a:r>
          </a:p>
          <a:p>
            <a:r>
              <a:rPr lang="en-US" sz="6000" dirty="0"/>
              <a:t>The NNT for </a:t>
            </a:r>
            <a:r>
              <a:rPr lang="en-US" sz="6000" b="1" dirty="0"/>
              <a:t>short-term disability reduction in radiculopathy </a:t>
            </a:r>
            <a:r>
              <a:rPr lang="en-US" sz="6000" dirty="0"/>
              <a:t>is </a:t>
            </a:r>
            <a:r>
              <a:rPr lang="en-US" sz="6000" b="1" dirty="0">
                <a:solidFill>
                  <a:schemeClr val="accent1"/>
                </a:solidFill>
              </a:rPr>
              <a:t>10</a:t>
            </a:r>
            <a:r>
              <a:rPr lang="en-US" sz="6000" dirty="0"/>
              <a:t> (95% CI 6–32). </a:t>
            </a:r>
          </a:p>
        </p:txBody>
      </p:sp>
      <p:sp>
        <p:nvSpPr>
          <p:cNvPr id="4" name="Title 3">
            <a:extLst>
              <a:ext uri="{FF2B5EF4-FFF2-40B4-BE49-F238E27FC236}">
                <a16:creationId xmlns:a16="http://schemas.microsoft.com/office/drawing/2014/main" id="{476F3E78-8F1F-4A29-4263-40BCEC8AFDEB}"/>
              </a:ext>
            </a:extLst>
          </p:cNvPr>
          <p:cNvSpPr>
            <a:spLocks noGrp="1"/>
          </p:cNvSpPr>
          <p:nvPr>
            <p:ph type="title"/>
          </p:nvPr>
        </p:nvSpPr>
        <p:spPr/>
        <p:txBody>
          <a:bodyPr/>
          <a:lstStyle/>
          <a:p>
            <a:r>
              <a:rPr lang="en-US" dirty="0"/>
              <a:t>Discussion</a:t>
            </a:r>
          </a:p>
        </p:txBody>
      </p:sp>
      <p:pic>
        <p:nvPicPr>
          <p:cNvPr id="8" name="Graphic 7" descr="Group of women with solid fill">
            <a:extLst>
              <a:ext uri="{FF2B5EF4-FFF2-40B4-BE49-F238E27FC236}">
                <a16:creationId xmlns:a16="http://schemas.microsoft.com/office/drawing/2014/main" id="{D0E916A6-685C-36BD-DD35-6DF1E02830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385172" y="3742266"/>
            <a:ext cx="3200400" cy="3200400"/>
          </a:xfrm>
          <a:prstGeom prst="rect">
            <a:avLst/>
          </a:prstGeom>
        </p:spPr>
      </p:pic>
      <p:pic>
        <p:nvPicPr>
          <p:cNvPr id="10" name="Graphic 9" descr="Group with solid fill">
            <a:extLst>
              <a:ext uri="{FF2B5EF4-FFF2-40B4-BE49-F238E27FC236}">
                <a16:creationId xmlns:a16="http://schemas.microsoft.com/office/drawing/2014/main" id="{738B7BAA-C6FD-DB89-0DE8-0FFC5DBBE6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927972" y="6429060"/>
            <a:ext cx="4114800" cy="4114800"/>
          </a:xfrm>
          <a:prstGeom prst="rect">
            <a:avLst/>
          </a:prstGeom>
        </p:spPr>
      </p:pic>
    </p:spTree>
    <p:extLst>
      <p:ext uri="{BB962C8B-B14F-4D97-AF65-F5344CB8AC3E}">
        <p14:creationId xmlns:p14="http://schemas.microsoft.com/office/powerpoint/2010/main" val="1410714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148C9-6093-086F-585C-16CEAA8DDAD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FFEB9C-7CF0-5D63-9645-3088B48BA275}"/>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1214C036-AFE7-0B16-EE49-7124D77B6135}"/>
              </a:ext>
            </a:extLst>
          </p:cNvPr>
          <p:cNvSpPr>
            <a:spLocks noGrp="1"/>
          </p:cNvSpPr>
          <p:nvPr>
            <p:ph idx="1"/>
          </p:nvPr>
        </p:nvSpPr>
        <p:spPr/>
        <p:txBody>
          <a:bodyPr>
            <a:normAutofit lnSpcReduction="10000"/>
          </a:bodyPr>
          <a:lstStyle/>
          <a:p>
            <a:r>
              <a:rPr lang="en-US" sz="6000" dirty="0"/>
              <a:t>The small effect size and the modest clinical efficacy for short-term benefit need to be considered when using ESIs for lumbosacral radiculopathy. </a:t>
            </a:r>
          </a:p>
          <a:p>
            <a:r>
              <a:rPr lang="en-US" sz="6000" dirty="0"/>
              <a:t>Factors that may influence the use of ESI include patient demographics and health conditions (e.g., older age, obesity, use of anticoagulation, or inability to do physical therapy because of comorbid conditions such as severe osteoarthritis of the hips), the location (cervical vs lumbosacral), and pathophysiology (spinal stenosis vs disk herniation). </a:t>
            </a:r>
          </a:p>
          <a:p>
            <a:r>
              <a:rPr lang="en-US" sz="6000" dirty="0"/>
              <a:t>The SR did not find evidence for the effect of ESI on activities of daily living, quality of life, subsequent surgery, or change in analgesic or opioid use. </a:t>
            </a:r>
          </a:p>
        </p:txBody>
      </p:sp>
      <p:sp>
        <p:nvSpPr>
          <p:cNvPr id="4" name="Title 3">
            <a:extLst>
              <a:ext uri="{FF2B5EF4-FFF2-40B4-BE49-F238E27FC236}">
                <a16:creationId xmlns:a16="http://schemas.microsoft.com/office/drawing/2014/main" id="{FC2DC193-09AA-C979-9FA7-5C621D5B67F4}"/>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3850880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B9B48-57AF-8172-B033-942CB8C5736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83ECFA-D6CD-D080-7E8E-0401DD19A44D}"/>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0B93322E-A083-3D87-96EC-3AC3CB36094E}"/>
              </a:ext>
            </a:extLst>
          </p:cNvPr>
          <p:cNvSpPr>
            <a:spLocks noGrp="1"/>
          </p:cNvSpPr>
          <p:nvPr>
            <p:ph idx="1"/>
          </p:nvPr>
        </p:nvSpPr>
        <p:spPr/>
        <p:txBody>
          <a:bodyPr>
            <a:normAutofit/>
          </a:bodyPr>
          <a:lstStyle/>
          <a:p>
            <a:r>
              <a:rPr lang="en-US" sz="6600" dirty="0"/>
              <a:t>The SR did not find studies addressing the efficacy of repeated ESIs. However, ESIs are not infrequently used repeatedly every few months in the clinical setting. </a:t>
            </a:r>
          </a:p>
          <a:p>
            <a:r>
              <a:rPr lang="en-US" sz="6600" dirty="0"/>
              <a:t>Repeated ESIs are associated with adverse effects caused by long-term corticosteroid use. These side effects can outlast discontinuation of ESIs.</a:t>
            </a:r>
            <a:r>
              <a:rPr lang="en-US" sz="6600" baseline="30000" dirty="0"/>
              <a:t>49 </a:t>
            </a:r>
          </a:p>
          <a:p>
            <a:r>
              <a:rPr lang="en-US" sz="6600" dirty="0"/>
              <a:t>Epidural lipomatosis is a known complication of long-term oral corticosteroid use, but it has also been described after repeated ESIs and may worsen spinal stenosis.</a:t>
            </a:r>
            <a:r>
              <a:rPr lang="en-US" sz="6600" baseline="30000" dirty="0"/>
              <a:t>50</a:t>
            </a:r>
          </a:p>
          <a:p>
            <a:endParaRPr lang="en-US" sz="6600" baseline="30000" dirty="0"/>
          </a:p>
        </p:txBody>
      </p:sp>
      <p:sp>
        <p:nvSpPr>
          <p:cNvPr id="4" name="Title 3">
            <a:extLst>
              <a:ext uri="{FF2B5EF4-FFF2-40B4-BE49-F238E27FC236}">
                <a16:creationId xmlns:a16="http://schemas.microsoft.com/office/drawing/2014/main" id="{8AD93252-F8E1-CA0E-4A02-2B1DE395F9B7}"/>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2684355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7A54C-8E55-6E46-7177-D9EB70EB60C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D2521A-81C1-1B3B-EB21-9EB7E332EF54}"/>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A965BDC3-2957-480F-B5B2-FBF4CF002987}"/>
              </a:ext>
            </a:extLst>
          </p:cNvPr>
          <p:cNvSpPr>
            <a:spLocks noGrp="1"/>
          </p:cNvSpPr>
          <p:nvPr>
            <p:ph idx="1"/>
          </p:nvPr>
        </p:nvSpPr>
        <p:spPr/>
        <p:txBody>
          <a:bodyPr>
            <a:normAutofit/>
          </a:bodyPr>
          <a:lstStyle/>
          <a:p>
            <a:r>
              <a:rPr lang="en-US" sz="6600" dirty="0"/>
              <a:t>Our SR did not find evidence for or against the use of ESIs in changing the requirement for future surgery. </a:t>
            </a:r>
          </a:p>
          <a:p>
            <a:r>
              <a:rPr lang="en-US" sz="6600" dirty="0"/>
              <a:t>However, repeated ESIs may be of utility in specific clinical situations where continued short-term effectiveness is likely based on the response to previous injections and when alternative interventions are not effective, are contraindicated, or are not aligned with patient preferences. </a:t>
            </a:r>
          </a:p>
          <a:p>
            <a:r>
              <a:rPr lang="en-US" sz="6600" dirty="0"/>
              <a:t>Close monitoring for ongoing effectiveness is necessary to justify continuing treatment. </a:t>
            </a:r>
            <a:endParaRPr lang="en-US" sz="6600" baseline="30000" dirty="0"/>
          </a:p>
        </p:txBody>
      </p:sp>
      <p:sp>
        <p:nvSpPr>
          <p:cNvPr id="4" name="Title 3">
            <a:extLst>
              <a:ext uri="{FF2B5EF4-FFF2-40B4-BE49-F238E27FC236}">
                <a16:creationId xmlns:a16="http://schemas.microsoft.com/office/drawing/2014/main" id="{D939F0AA-89C9-E478-7D90-6CFFFB1AD46F}"/>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23546220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E8AA-B823-73A9-3CB3-B20A1528905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30A943-0EEC-85DD-9371-F0CB018E1D6A}"/>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75D622F-BD33-246B-01B3-6ABDF7F26928}"/>
              </a:ext>
            </a:extLst>
          </p:cNvPr>
          <p:cNvSpPr>
            <a:spLocks noGrp="1"/>
          </p:cNvSpPr>
          <p:nvPr>
            <p:ph idx="1"/>
          </p:nvPr>
        </p:nvSpPr>
        <p:spPr>
          <a:xfrm>
            <a:off x="915988" y="3200400"/>
            <a:ext cx="17101079" cy="9573053"/>
          </a:xfrm>
        </p:spPr>
        <p:txBody>
          <a:bodyPr>
            <a:normAutofit/>
          </a:bodyPr>
          <a:lstStyle/>
          <a:p>
            <a:r>
              <a:rPr lang="en-US" sz="6600" dirty="0"/>
              <a:t>The effect sizes reported in this review assume that the comparator intervention was inactive. If the comparator interventions are active, the effect sizes reported here may be inaccurate. </a:t>
            </a:r>
          </a:p>
          <a:p>
            <a:r>
              <a:rPr lang="en-US" sz="6600" dirty="0"/>
              <a:t>We point out that the efficacy of epidural saline and local anesthetic alone has not been established by controlled clinical trials, and thus it is complete conjecture whether they have therapeutic benefit.</a:t>
            </a:r>
            <a:endParaRPr lang="en-US" sz="6600" baseline="30000" dirty="0"/>
          </a:p>
        </p:txBody>
      </p:sp>
      <p:sp>
        <p:nvSpPr>
          <p:cNvPr id="4" name="Title 3">
            <a:extLst>
              <a:ext uri="{FF2B5EF4-FFF2-40B4-BE49-F238E27FC236}">
                <a16:creationId xmlns:a16="http://schemas.microsoft.com/office/drawing/2014/main" id="{A8D8C31B-8CB4-A789-D5F1-28A09D60F043}"/>
              </a:ext>
            </a:extLst>
          </p:cNvPr>
          <p:cNvSpPr>
            <a:spLocks noGrp="1"/>
          </p:cNvSpPr>
          <p:nvPr>
            <p:ph type="title"/>
          </p:nvPr>
        </p:nvSpPr>
        <p:spPr/>
        <p:txBody>
          <a:bodyPr/>
          <a:lstStyle/>
          <a:p>
            <a:r>
              <a:rPr lang="en-US" dirty="0"/>
              <a:t>Discussion</a:t>
            </a:r>
          </a:p>
        </p:txBody>
      </p:sp>
      <p:pic>
        <p:nvPicPr>
          <p:cNvPr id="6" name="Graphic 5" descr="IV with solid fill">
            <a:extLst>
              <a:ext uri="{FF2B5EF4-FFF2-40B4-BE49-F238E27FC236}">
                <a16:creationId xmlns:a16="http://schemas.microsoft.com/office/drawing/2014/main" id="{42BF61C2-99DB-62A9-E08E-C7026CDCBE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017067" y="4673599"/>
            <a:ext cx="5350934" cy="5350934"/>
          </a:xfrm>
          <a:prstGeom prst="rect">
            <a:avLst/>
          </a:prstGeom>
        </p:spPr>
      </p:pic>
    </p:spTree>
    <p:extLst>
      <p:ext uri="{BB962C8B-B14F-4D97-AF65-F5344CB8AC3E}">
        <p14:creationId xmlns:p14="http://schemas.microsoft.com/office/powerpoint/2010/main" val="31219267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046F46D-C7B8-288B-2FAC-1C780E10FAFB}"/>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A80A4646-4C17-DCFF-C788-D59FA158A0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17002" y="-19594286"/>
            <a:ext cx="51598286" cy="51598286"/>
          </a:xfrm>
          <a:prstGeom prst="rect">
            <a:avLst/>
          </a:prstGeom>
        </p:spPr>
      </p:pic>
      <p:sp>
        <p:nvSpPr>
          <p:cNvPr id="2" name="Footer Placeholder 7">
            <a:extLst>
              <a:ext uri="{FF2B5EF4-FFF2-40B4-BE49-F238E27FC236}">
                <a16:creationId xmlns:a16="http://schemas.microsoft.com/office/drawing/2014/main" id="{E88CF91E-8457-1F86-C045-CD4013C9D737}"/>
              </a:ext>
            </a:extLst>
          </p:cNvPr>
          <p:cNvSpPr>
            <a:spLocks noGrp="1"/>
          </p:cNvSpPr>
          <p:nvPr>
            <p:ph type="ftr" sz="quarter" idx="11"/>
          </p:nvPr>
        </p:nvSpPr>
        <p:spPr>
          <a:prstGeom prst="rect">
            <a:avLst/>
          </a:prstGeom>
        </p:spPr>
        <p:txBody>
          <a:bodyPr anchor="ctr" anchorCtr="0"/>
          <a:lstStyle>
            <a:lvl1pPr algn="l">
              <a:defRPr sz="1600"/>
            </a:lvl1pPr>
          </a:lstStyle>
          <a:p>
            <a:r>
              <a:rPr lang="en-US" dirty="0"/>
              <a:t>© 2025 American Academy of Neurology</a:t>
            </a:r>
          </a:p>
        </p:txBody>
      </p:sp>
      <p:pic>
        <p:nvPicPr>
          <p:cNvPr id="8" name="Picture 7" descr="A group of people posing for a photo&#10;&#10;Description automatically generated">
            <a:extLst>
              <a:ext uri="{FF2B5EF4-FFF2-40B4-BE49-F238E27FC236}">
                <a16:creationId xmlns:a16="http://schemas.microsoft.com/office/drawing/2014/main" id="{6F1FED1C-AF85-66E7-D949-FCD06492A374}"/>
              </a:ext>
            </a:extLst>
          </p:cNvPr>
          <p:cNvPicPr>
            <a:picLocks noChangeAspect="1"/>
          </p:cNvPicPr>
          <p:nvPr/>
        </p:nvPicPr>
        <p:blipFill>
          <a:blip r:embed="rId4">
            <a:alphaModFix amt="0"/>
          </a:blip>
          <a:stretch>
            <a:fillRect/>
          </a:stretch>
        </p:blipFill>
        <p:spPr>
          <a:xfrm>
            <a:off x="2636046" y="4520436"/>
            <a:ext cx="3295607" cy="3368842"/>
          </a:xfrm>
          <a:prstGeom prst="rect">
            <a:avLst/>
          </a:prstGeom>
        </p:spPr>
      </p:pic>
      <p:sp>
        <p:nvSpPr>
          <p:cNvPr id="4" name="Title 2">
            <a:extLst>
              <a:ext uri="{FF2B5EF4-FFF2-40B4-BE49-F238E27FC236}">
                <a16:creationId xmlns:a16="http://schemas.microsoft.com/office/drawing/2014/main" id="{C724565B-28D1-6958-A442-371EEDCEF8E8}"/>
              </a:ext>
            </a:extLst>
          </p:cNvPr>
          <p:cNvSpPr txBox="1">
            <a:spLocks/>
          </p:cNvSpPr>
          <p:nvPr/>
        </p:nvSpPr>
        <p:spPr>
          <a:xfrm>
            <a:off x="1833563" y="6204857"/>
            <a:ext cx="22553612" cy="3368842"/>
          </a:xfrm>
          <a:prstGeom prst="rect">
            <a:avLst/>
          </a:prstGeom>
        </p:spPr>
        <p:txBody>
          <a:bodyPr vert="horz" lIns="0" tIns="0" rIns="0" bIns="0" rtlCol="0" anchor="t">
            <a:normAutofit fontScale="92500" lnSpcReduction="10000"/>
          </a:bodyPr>
          <a:lstStyle>
            <a:lvl1pPr algn="l" defTabSz="1828800" rtl="0" eaLnBrk="1" latinLnBrk="0" hangingPunct="1">
              <a:lnSpc>
                <a:spcPct val="90000"/>
              </a:lnSpc>
              <a:spcBef>
                <a:spcPct val="0"/>
              </a:spcBef>
              <a:buNone/>
              <a:defRPr sz="8800" b="1" i="0" kern="2400" spc="-100" baseline="0">
                <a:solidFill>
                  <a:schemeClr val="accent1"/>
                </a:solidFill>
                <a:latin typeface="+mj-lt"/>
                <a:ea typeface="+mj-ea"/>
                <a:cs typeface="+mj-cs"/>
              </a:defRPr>
            </a:lvl1pPr>
          </a:lstStyle>
          <a:p>
            <a:r>
              <a:rPr lang="en-US" sz="13900" dirty="0">
                <a:solidFill>
                  <a:schemeClr val="tx2"/>
                </a:solidFill>
              </a:rPr>
              <a:t>Suggestions for Future Research</a:t>
            </a:r>
          </a:p>
        </p:txBody>
      </p:sp>
    </p:spTree>
    <p:extLst>
      <p:ext uri="{BB962C8B-B14F-4D97-AF65-F5344CB8AC3E}">
        <p14:creationId xmlns:p14="http://schemas.microsoft.com/office/powerpoint/2010/main" val="1228083401"/>
      </p:ext>
    </p:extLst>
  </p:cSld>
  <p:clrMapOvr>
    <a:masterClrMapping/>
  </p:clrMapOvr>
  <p:transition spd="slow">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8793C5-4B74-31EC-2E9B-4D9187B21237}"/>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BDCA3D95-B2CE-BEBE-C9E8-0543EF020C75}"/>
              </a:ext>
            </a:extLst>
          </p:cNvPr>
          <p:cNvSpPr>
            <a:spLocks noGrp="1"/>
          </p:cNvSpPr>
          <p:nvPr>
            <p:ph idx="1"/>
          </p:nvPr>
        </p:nvSpPr>
        <p:spPr/>
        <p:txBody>
          <a:bodyPr/>
          <a:lstStyle/>
          <a:p>
            <a:r>
              <a:rPr lang="en-US" dirty="0"/>
              <a:t>There was no evidence for the effect of ESIs on other relevant outcomes such as activities of daily living, self-management, or independence, quality of life, functional status, and return to work.</a:t>
            </a:r>
          </a:p>
          <a:p>
            <a:r>
              <a:rPr lang="en-US" dirty="0"/>
              <a:t> No studies were available addressing the effect of ESIs on subsequent surgery or reduced analgesic or opioid use. </a:t>
            </a:r>
          </a:p>
          <a:p>
            <a:r>
              <a:rPr lang="en-US" dirty="0"/>
              <a:t>Studies of ESIs in cervical radiculopathy and cervical stenosis are limited. </a:t>
            </a:r>
          </a:p>
          <a:p>
            <a:r>
              <a:rPr lang="en-US" dirty="0"/>
              <a:t>Future studies should address these gaps, and should use clinically meaningful improvement in pain and function as outcome measures.</a:t>
            </a:r>
          </a:p>
        </p:txBody>
      </p:sp>
      <p:sp>
        <p:nvSpPr>
          <p:cNvPr id="4" name="Title 3">
            <a:extLst>
              <a:ext uri="{FF2B5EF4-FFF2-40B4-BE49-F238E27FC236}">
                <a16:creationId xmlns:a16="http://schemas.microsoft.com/office/drawing/2014/main" id="{40D9B259-1B83-E293-4367-847C142E1B30}"/>
              </a:ext>
            </a:extLst>
          </p:cNvPr>
          <p:cNvSpPr>
            <a:spLocks noGrp="1"/>
          </p:cNvSpPr>
          <p:nvPr>
            <p:ph type="title"/>
          </p:nvPr>
        </p:nvSpPr>
        <p:spPr/>
        <p:txBody>
          <a:bodyPr/>
          <a:lstStyle/>
          <a:p>
            <a:r>
              <a:rPr lang="en-US" dirty="0"/>
              <a:t>Suggestions for Future Research</a:t>
            </a:r>
          </a:p>
        </p:txBody>
      </p:sp>
    </p:spTree>
    <p:extLst>
      <p:ext uri="{BB962C8B-B14F-4D97-AF65-F5344CB8AC3E}">
        <p14:creationId xmlns:p14="http://schemas.microsoft.com/office/powerpoint/2010/main" val="24619577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3BDE4-FC6A-E71A-EDD4-7C25CAE2C32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FF57F4C-B802-54B4-4A46-F66751D429D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5B18FEDA-544D-7F0D-B47D-6C39137EFAB2}"/>
              </a:ext>
            </a:extLst>
          </p:cNvPr>
          <p:cNvSpPr>
            <a:spLocks noGrp="1"/>
          </p:cNvSpPr>
          <p:nvPr>
            <p:ph idx="1"/>
          </p:nvPr>
        </p:nvSpPr>
        <p:spPr/>
        <p:txBody>
          <a:bodyPr>
            <a:normAutofit fontScale="92500"/>
          </a:bodyPr>
          <a:lstStyle/>
          <a:p>
            <a:r>
              <a:rPr lang="en-US" sz="6000" dirty="0"/>
              <a:t>To address the possibility that the available trials of the efficacy of ESIs have used control interventions with a therapeutic effect, the authors propose the following as true placebo controls: </a:t>
            </a:r>
          </a:p>
          <a:p>
            <a:pPr lvl="1"/>
            <a:r>
              <a:rPr lang="en-US" sz="5400" dirty="0"/>
              <a:t>The parallel control group would receive an intramuscular saline injection to a lumbar paraspinal muscle with a volume of 0.5 to 1.0 ml saline. </a:t>
            </a:r>
          </a:p>
          <a:p>
            <a:pPr lvl="1"/>
            <a:r>
              <a:rPr lang="en-US" sz="5400" dirty="0"/>
              <a:t>These would have to be naïve patients, as experienced patients might be able to know if what was happening was similar to or different from their previous injections. </a:t>
            </a:r>
          </a:p>
          <a:p>
            <a:r>
              <a:rPr lang="en-US" sz="6200" dirty="0"/>
              <a:t>This approach would simulate an epidural procedure while avoiding the potential effect of fluid volume in the epidural space to dilute local inflammatory cytokines.</a:t>
            </a:r>
            <a:r>
              <a:rPr lang="en-US" sz="6200" baseline="30000" dirty="0"/>
              <a:t>35 </a:t>
            </a:r>
          </a:p>
        </p:txBody>
      </p:sp>
      <p:sp>
        <p:nvSpPr>
          <p:cNvPr id="4" name="Title 3">
            <a:extLst>
              <a:ext uri="{FF2B5EF4-FFF2-40B4-BE49-F238E27FC236}">
                <a16:creationId xmlns:a16="http://schemas.microsoft.com/office/drawing/2014/main" id="{4B26B6AB-F358-FD8D-4F89-2E7FBA7E9179}"/>
              </a:ext>
            </a:extLst>
          </p:cNvPr>
          <p:cNvSpPr>
            <a:spLocks noGrp="1"/>
          </p:cNvSpPr>
          <p:nvPr>
            <p:ph type="title"/>
          </p:nvPr>
        </p:nvSpPr>
        <p:spPr/>
        <p:txBody>
          <a:bodyPr/>
          <a:lstStyle/>
          <a:p>
            <a:r>
              <a:rPr lang="en-US" dirty="0"/>
              <a:t>Suggestions for Future Research</a:t>
            </a:r>
          </a:p>
        </p:txBody>
      </p:sp>
    </p:spTree>
    <p:extLst>
      <p:ext uri="{BB962C8B-B14F-4D97-AF65-F5344CB8AC3E}">
        <p14:creationId xmlns:p14="http://schemas.microsoft.com/office/powerpoint/2010/main" val="2315734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A33C2-18D9-87CD-15C0-0CF178803CA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074BE9D-1003-6240-D8BC-F5214C8F0ADB}"/>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245F7FF6-2A56-9421-C8FB-26998D956795}"/>
              </a:ext>
            </a:extLst>
          </p:cNvPr>
          <p:cNvSpPr>
            <a:spLocks noGrp="1"/>
          </p:cNvSpPr>
          <p:nvPr>
            <p:ph idx="1"/>
          </p:nvPr>
        </p:nvSpPr>
        <p:spPr/>
        <p:txBody>
          <a:bodyPr>
            <a:normAutofit fontScale="92500" lnSpcReduction="10000"/>
          </a:bodyPr>
          <a:lstStyle/>
          <a:p>
            <a:r>
              <a:rPr lang="en-US" sz="6000" dirty="0"/>
              <a:t>A final area for future qualitative research is understanding the reasons for the gap between the National Institute for Health and Care Excellence (NICE) indications for ESI (acute radicular pain) and those of the US Centers for Medicare &amp; Medicaid Services (CMS). </a:t>
            </a:r>
          </a:p>
          <a:p>
            <a:r>
              <a:rPr lang="en-US" sz="6000" dirty="0"/>
              <a:t>Under the NICE paradigm, ESIs appear to be used for their short-term effect—to limit inactivity due to pain to permit initiation of additional treatments (such as physical therapy, learning proper back use strategies)—but not as part of the armamentarium for managing pain long term. </a:t>
            </a:r>
          </a:p>
          <a:p>
            <a:r>
              <a:rPr lang="en-US" sz="6000" dirty="0"/>
              <a:t>Qualitative research may help capture the reasons why ESIs continue to be used in the management of chronic pain in the US.</a:t>
            </a:r>
            <a:endParaRPr lang="en-US" sz="6200" baseline="30000" dirty="0"/>
          </a:p>
        </p:txBody>
      </p:sp>
      <p:sp>
        <p:nvSpPr>
          <p:cNvPr id="4" name="Title 3">
            <a:extLst>
              <a:ext uri="{FF2B5EF4-FFF2-40B4-BE49-F238E27FC236}">
                <a16:creationId xmlns:a16="http://schemas.microsoft.com/office/drawing/2014/main" id="{012BB6BB-C1C4-69A7-A8E8-D0D334E69BB4}"/>
              </a:ext>
            </a:extLst>
          </p:cNvPr>
          <p:cNvSpPr>
            <a:spLocks noGrp="1"/>
          </p:cNvSpPr>
          <p:nvPr>
            <p:ph type="title"/>
          </p:nvPr>
        </p:nvSpPr>
        <p:spPr/>
        <p:txBody>
          <a:bodyPr/>
          <a:lstStyle/>
          <a:p>
            <a:r>
              <a:rPr lang="en-US" dirty="0"/>
              <a:t>Suggestions for Future Research</a:t>
            </a:r>
          </a:p>
        </p:txBody>
      </p:sp>
    </p:spTree>
    <p:extLst>
      <p:ext uri="{BB962C8B-B14F-4D97-AF65-F5344CB8AC3E}">
        <p14:creationId xmlns:p14="http://schemas.microsoft.com/office/powerpoint/2010/main" val="1722852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B5B06-F587-930F-6141-7570D90DC6C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E4A8BD-8BBD-5465-FD20-0B9C53B3680F}"/>
              </a:ext>
            </a:extLst>
          </p:cNvPr>
          <p:cNvSpPr>
            <a:spLocks noGrp="1"/>
          </p:cNvSpPr>
          <p:nvPr>
            <p:ph type="ftr" sz="quarter" idx="11"/>
          </p:nvPr>
        </p:nvSpPr>
        <p:spPr/>
        <p:txBody>
          <a:bodyPr/>
          <a:lstStyle/>
          <a:p>
            <a:r>
              <a:rPr lang="en-US"/>
              <a:t>© 2025 American Academy of Neurology</a:t>
            </a:r>
            <a:endParaRPr lang="en-US" dirty="0"/>
          </a:p>
        </p:txBody>
      </p:sp>
      <p:sp>
        <p:nvSpPr>
          <p:cNvPr id="3" name="Content Placeholder 2">
            <a:extLst>
              <a:ext uri="{FF2B5EF4-FFF2-40B4-BE49-F238E27FC236}">
                <a16:creationId xmlns:a16="http://schemas.microsoft.com/office/drawing/2014/main" id="{C3F5EA7C-E76B-D0CA-53C5-9ECF13BFDF13}"/>
              </a:ext>
            </a:extLst>
          </p:cNvPr>
          <p:cNvSpPr>
            <a:spLocks noGrp="1"/>
          </p:cNvSpPr>
          <p:nvPr>
            <p:ph idx="1"/>
          </p:nvPr>
        </p:nvSpPr>
        <p:spPr>
          <a:xfrm>
            <a:off x="915988" y="3621502"/>
            <a:ext cx="12054945" cy="9573053"/>
          </a:xfrm>
        </p:spPr>
        <p:txBody>
          <a:bodyPr>
            <a:normAutofit/>
          </a:bodyPr>
          <a:lstStyle/>
          <a:p>
            <a:pPr marL="0" indent="0">
              <a:buNone/>
            </a:pPr>
            <a:r>
              <a:rPr lang="en-US" sz="6600" dirty="0"/>
              <a:t>To access the systematic review and related resources, visit </a:t>
            </a:r>
            <a:r>
              <a:rPr lang="en-US" sz="6600" dirty="0">
                <a:solidFill>
                  <a:schemeClr val="accent1"/>
                </a:solidFill>
              </a:rPr>
              <a:t>AAN.com/guidelines</a:t>
            </a:r>
            <a:r>
              <a:rPr lang="en-US" sz="6600" dirty="0"/>
              <a:t>.</a:t>
            </a:r>
          </a:p>
          <a:p>
            <a:pPr lvl="1"/>
            <a:r>
              <a:rPr lang="en-US" sz="5400" i="1" dirty="0"/>
              <a:t>Neurology</a:t>
            </a:r>
            <a:r>
              <a:rPr lang="en-US" sz="5400" dirty="0"/>
              <a:t> article</a:t>
            </a:r>
          </a:p>
          <a:p>
            <a:pPr lvl="1"/>
            <a:r>
              <a:rPr lang="en-US" sz="5400" dirty="0"/>
              <a:t>Full-length systematic review</a:t>
            </a:r>
          </a:p>
          <a:p>
            <a:pPr lvl="1"/>
            <a:r>
              <a:rPr lang="en-US" sz="5400" dirty="0"/>
              <a:t>Clinician summary</a:t>
            </a:r>
          </a:p>
          <a:p>
            <a:pPr lvl="1"/>
            <a:r>
              <a:rPr lang="en-US" sz="5400" dirty="0"/>
              <a:t>Patient summary</a:t>
            </a:r>
          </a:p>
        </p:txBody>
      </p:sp>
      <p:sp>
        <p:nvSpPr>
          <p:cNvPr id="4" name="Title 3">
            <a:extLst>
              <a:ext uri="{FF2B5EF4-FFF2-40B4-BE49-F238E27FC236}">
                <a16:creationId xmlns:a16="http://schemas.microsoft.com/office/drawing/2014/main" id="{F8AB5CC3-D8AE-10AE-461F-36D68496EF88}"/>
              </a:ext>
            </a:extLst>
          </p:cNvPr>
          <p:cNvSpPr>
            <a:spLocks noGrp="1"/>
          </p:cNvSpPr>
          <p:nvPr>
            <p:ph type="title"/>
          </p:nvPr>
        </p:nvSpPr>
        <p:spPr/>
        <p:txBody>
          <a:bodyPr>
            <a:normAutofit fontScale="90000"/>
          </a:bodyPr>
          <a:lstStyle/>
          <a:p>
            <a:r>
              <a:rPr lang="en-US" dirty="0"/>
              <a:t>Access Systematic Review &amp; Related Resources</a:t>
            </a:r>
          </a:p>
        </p:txBody>
      </p:sp>
      <p:pic>
        <p:nvPicPr>
          <p:cNvPr id="5" name="Picture 4">
            <a:extLst>
              <a:ext uri="{FF2B5EF4-FFF2-40B4-BE49-F238E27FC236}">
                <a16:creationId xmlns:a16="http://schemas.microsoft.com/office/drawing/2014/main" id="{7C8CCAC7-8CC6-D46B-C81F-94D4761CED67}"/>
              </a:ext>
            </a:extLst>
          </p:cNvPr>
          <p:cNvPicPr>
            <a:picLocks noChangeAspect="1"/>
          </p:cNvPicPr>
          <p:nvPr/>
        </p:nvPicPr>
        <p:blipFill>
          <a:blip r:embed="rId3"/>
          <a:stretch>
            <a:fillRect/>
          </a:stretch>
        </p:blipFill>
        <p:spPr>
          <a:xfrm>
            <a:off x="12192794" y="2852581"/>
            <a:ext cx="11796782" cy="8010838"/>
          </a:xfrm>
          <a:prstGeom prst="rect">
            <a:avLst/>
          </a:prstGeom>
        </p:spPr>
      </p:pic>
    </p:spTree>
    <p:extLst>
      <p:ext uri="{BB962C8B-B14F-4D97-AF65-F5344CB8AC3E}">
        <p14:creationId xmlns:p14="http://schemas.microsoft.com/office/powerpoint/2010/main" val="23732783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90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AN Theme WHITE">
  <a:themeElements>
    <a:clrScheme name="AAN_BrandUpdate 1">
      <a:dk1>
        <a:srgbClr val="000000"/>
      </a:dk1>
      <a:lt1>
        <a:srgbClr val="FFFFFF"/>
      </a:lt1>
      <a:dk2>
        <a:srgbClr val="023002"/>
      </a:dk2>
      <a:lt2>
        <a:srgbClr val="CAFFCA"/>
      </a:lt2>
      <a:accent1>
        <a:srgbClr val="008923"/>
      </a:accent1>
      <a:accent2>
        <a:srgbClr val="59A3E5"/>
      </a:accent2>
      <a:accent3>
        <a:srgbClr val="B24FDE"/>
      </a:accent3>
      <a:accent4>
        <a:srgbClr val="08A741"/>
      </a:accent4>
      <a:accent5>
        <a:srgbClr val="FF8B00"/>
      </a:accent5>
      <a:accent6>
        <a:srgbClr val="61D9C2"/>
      </a:accent6>
      <a:hlink>
        <a:srgbClr val="58A3E5"/>
      </a:hlink>
      <a:folHlink>
        <a:srgbClr val="B24FDE"/>
      </a:folHlink>
    </a:clrScheme>
    <a:fontScheme name="Test">
      <a:majorFont>
        <a:latin typeface="PP Mori"/>
        <a:ea typeface=""/>
        <a:cs typeface=""/>
      </a:majorFont>
      <a:minorFont>
        <a:latin typeface="PP Mo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5_AAN-101-PPT_v08" id="{F4F4A520-10A5-46DF-856E-9E2A037628CD}" vid="{448E301E-22E6-4546-9229-70590AB300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B2C62565CAA249AE8C95669AB38669" ma:contentTypeVersion="91" ma:contentTypeDescription="Create a new document." ma:contentTypeScope="" ma:versionID="768d48a9342120f47a15bcb20f9891a9">
  <xsd:schema xmlns:xsd="http://www.w3.org/2001/XMLSchema" xmlns:xs="http://www.w3.org/2001/XMLSchema" xmlns:p="http://schemas.microsoft.com/office/2006/metadata/properties" xmlns:ns2="9923043e-81b7-4209-b92b-1faa56a456f9" xmlns:ns3="25c11ac1-708b-4354-b7bb-2cd2d4dd641e" targetNamespace="http://schemas.microsoft.com/office/2006/metadata/properties" ma:root="true" ma:fieldsID="12592643c6d3e51168fb66f3f8574ff5" ns2:_="" ns3:_="">
    <xsd:import namespace="9923043e-81b7-4209-b92b-1faa56a456f9"/>
    <xsd:import namespace="25c11ac1-708b-4354-b7bb-2cd2d4dd641e"/>
    <xsd:element name="properties">
      <xsd:complexType>
        <xsd:sequence>
          <xsd:element name="documentManagement">
            <xsd:complexType>
              <xsd:all>
                <xsd:element ref="ns2:Expiration_x0020_Year" minOccurs="0"/>
                <xsd:element ref="ns2:Doc_x0020_Status" minOccurs="0"/>
                <xsd:element ref="ns3:Document_x0020_Type" minOccurs="0"/>
                <xsd:element ref="ns3:Link_x0020_To_x0020_Template" minOccurs="0"/>
                <xsd:element ref="ns3:Company"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23043e-81b7-4209-b92b-1faa56a456f9" elementFormDefault="qualified">
    <xsd:import namespace="http://schemas.microsoft.com/office/2006/documentManagement/types"/>
    <xsd:import namespace="http://schemas.microsoft.com/office/infopath/2007/PartnerControls"/>
    <xsd:element name="Expiration_x0020_Year" ma:index="2" nillable="true" ma:displayName="Expiration Year" ma:format="Dropdown" ma:internalName="Expiration_x0020_Year" ma:readOnly="false">
      <xsd:simpleType>
        <xsd:restriction base="dms:Choice">
          <xsd:enumeration value="No Expiration"/>
          <xsd:enumeration value="2011"/>
          <xsd:enumeration value="2012"/>
          <xsd:enumeration value="2013"/>
          <xsd:enumeration value="2014"/>
          <xsd:enumeration value="2015"/>
          <xsd:enumeration value="2016"/>
          <xsd:enumeration value="2017"/>
          <xsd:enumeration value="2018"/>
          <xsd:enumeration value="2019"/>
          <xsd:enumeration value="2020"/>
          <xsd:enumeration value="2021"/>
          <xsd:enumeration value="2022"/>
          <xsd:enumeration value="2023"/>
          <xsd:enumeration value="2024"/>
          <xsd:enumeration value="2025"/>
          <xsd:enumeration value="2026"/>
          <xsd:enumeration value="2027"/>
          <xsd:enumeration value="2028"/>
          <xsd:enumeration value="2029"/>
          <xsd:enumeration value="2030"/>
        </xsd:restriction>
      </xsd:simpleType>
    </xsd:element>
    <xsd:element name="Doc_x0020_Status" ma:index="3" nillable="true" ma:displayName="Doc Status" ma:default="Active" ma:format="Dropdown" ma:internalName="Doc_x0020_Status" ma:readOnly="false">
      <xsd:simpleType>
        <xsd:restriction base="dms:Choice">
          <xsd:enumeration value="Active"/>
          <xsd:enumeration value="Inactive"/>
          <xsd:enumeration value="To Be Deleted"/>
          <xsd:enumeration value="Draft"/>
          <xsd:enumeration value="Final"/>
          <xsd:enumeration value="Archive"/>
        </xsd:restriction>
      </xsd:simpleType>
    </xsd:element>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5c11ac1-708b-4354-b7bb-2cd2d4dd641e" elementFormDefault="qualified">
    <xsd:import namespace="http://schemas.microsoft.com/office/2006/documentManagement/types"/>
    <xsd:import namespace="http://schemas.microsoft.com/office/infopath/2007/PartnerControls"/>
    <xsd:element name="Document_x0020_Type" ma:index="4" nillable="true" ma:displayName="Category" ma:format="RadioButtons" ma:internalName="Document_x0020_Type" ma:readOnly="false">
      <xsd:simpleType>
        <xsd:restriction base="dms:Choice">
          <xsd:enumeration value="Letterhead"/>
          <xsd:enumeration value="Memo"/>
          <xsd:enumeration value="Meeting"/>
          <xsd:enumeration value="Presentation"/>
          <xsd:enumeration value="Reference"/>
          <xsd:enumeration value="Report"/>
        </xsd:restriction>
      </xsd:simpleType>
    </xsd:element>
    <xsd:element name="Link_x0020_To_x0020_Template" ma:index="5" nillable="true" ma:displayName="Link To Template" ma:format="Hyperlink" ma:internalName="Link_x0020_To_x0020_Templat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Company" ma:index="6" nillable="true" ma:displayName="Company" ma:default="AAN" ma:internalName="Company" ma:readOnly="false">
      <xsd:complexType>
        <xsd:complexContent>
          <xsd:extension base="dms:MultiChoice">
            <xsd:sequence>
              <xsd:element name="Value" maxOccurs="unbounded" minOccurs="0" nillable="true">
                <xsd:simpleType>
                  <xsd:restriction base="dms:Choice">
                    <xsd:enumeration value="AAN"/>
                    <xsd:enumeration value="AANI"/>
                  </xsd:restriction>
                </xsd:simpleType>
              </xsd:element>
            </xsd:sequence>
          </xsd:extension>
        </xsd:complexContent>
      </xsd:complex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customXsn xmlns="http://schemas.microsoft.com/office/2006/metadata/customXsn">
  <xsnLocation/>
  <cached>True</cached>
  <openByDefault>False</openByDefault>
  <xsnScope/>
</customXsn>
</file>

<file path=customXml/item3.xml><?xml version="1.0" encoding="utf-8"?>
<p:properties xmlns:p="http://schemas.microsoft.com/office/2006/metadata/properties" xmlns:xsi="http://www.w3.org/2001/XMLSchema-instance" xmlns:pc="http://schemas.microsoft.com/office/infopath/2007/PartnerControls">
  <documentManagement>
    <Expiration_x0020_Year xmlns="9923043e-81b7-4209-b92b-1faa56a456f9">2026</Expiration_x0020_Year>
    <Document_x0020_Type xmlns="25c11ac1-708b-4354-b7bb-2cd2d4dd641e">Presentation</Document_x0020_Type>
    <_dlc_DocIdPersistId xmlns="9923043e-81b7-4209-b92b-1faa56a456f9" xsi:nil="true"/>
    <Link_x0020_To_x0020_Template xmlns="25c11ac1-708b-4354-b7bb-2cd2d4dd641e">
      <Url>https://aan1.sharepoint.com/AANTemplates/25_AAN-101-PPT_v08.potx</Url>
      <Description>2025 AAN Overview Presentation</Description>
    </Link_x0020_To_x0020_Template>
    <Company xmlns="25c11ac1-708b-4354-b7bb-2cd2d4dd641e">
      <Value>AAN</Value>
    </Company>
    <Doc_x0020_Status xmlns="9923043e-81b7-4209-b92b-1faa56a456f9">Active</Doc_x0020_Status>
  </documentManagement>
</p:properties>
</file>

<file path=customXml/item4.xml><?xml version="1.0" encoding="utf-8"?>
<?mso-contentType ?>
<spe:Receivers xmlns:spe="http://schemas.microsoft.com/sharepoint/event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8706F6-1017-47FC-A27C-BC356D040B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23043e-81b7-4209-b92b-1faa56a456f9"/>
    <ds:schemaRef ds:uri="25c11ac1-708b-4354-b7bb-2cd2d4dd64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6BCE45-305C-4378-8501-1F3402B89DF1}">
  <ds:schemaRefs>
    <ds:schemaRef ds:uri="http://schemas.microsoft.com/office/2006/metadata/customXsn"/>
  </ds:schemaRefs>
</ds:datastoreItem>
</file>

<file path=customXml/itemProps3.xml><?xml version="1.0" encoding="utf-8"?>
<ds:datastoreItem xmlns:ds="http://schemas.openxmlformats.org/officeDocument/2006/customXml" ds:itemID="{75DAE99A-0FD3-4B70-8DFE-EEDE9BC15686}">
  <ds:schemaRefs>
    <ds:schemaRef ds:uri="http://schemas.microsoft.com/office/2006/metadata/properties"/>
    <ds:schemaRef ds:uri="http://schemas.microsoft.com/office/infopath/2007/PartnerControls"/>
    <ds:schemaRef ds:uri="9923043e-81b7-4209-b92b-1faa56a456f9"/>
    <ds:schemaRef ds:uri="25c11ac1-708b-4354-b7bb-2cd2d4dd641e"/>
  </ds:schemaRefs>
</ds:datastoreItem>
</file>

<file path=customXml/itemProps4.xml><?xml version="1.0" encoding="utf-8"?>
<ds:datastoreItem xmlns:ds="http://schemas.openxmlformats.org/officeDocument/2006/customXml" ds:itemID="{81880749-46AD-4258-8CBC-FE2436BF76E3}">
  <ds:schemaRefs>
    <ds:schemaRef ds:uri="http://schemas.microsoft.com/sharepoint/events"/>
  </ds:schemaRefs>
</ds:datastoreItem>
</file>

<file path=customXml/itemProps5.xml><?xml version="1.0" encoding="utf-8"?>
<ds:datastoreItem xmlns:ds="http://schemas.openxmlformats.org/officeDocument/2006/customXml" ds:itemID="{29001333-6B94-41E6-AB19-1B616E0F3A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25_AAN-101-PPT_v08</Template>
  <TotalTime>733</TotalTime>
  <Words>5042</Words>
  <Application>Microsoft Office PowerPoint</Application>
  <PresentationFormat>Custom</PresentationFormat>
  <Paragraphs>298</Paragraphs>
  <Slides>55</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Times New Roman</vt:lpstr>
      <vt:lpstr>Calibri</vt:lpstr>
      <vt:lpstr>Aptos</vt:lpstr>
      <vt:lpstr>PP Mori</vt:lpstr>
      <vt:lpstr>AAN Theme WHITE</vt:lpstr>
      <vt:lpstr>PowerPoint Presentation</vt:lpstr>
      <vt:lpstr>Epidural Steroids for Cervical and Lumbar Radicular Pain and Spinal Stenosis Systematic Review</vt:lpstr>
      <vt:lpstr>Systematic Review Funding</vt:lpstr>
      <vt:lpstr>Sharing This Information</vt:lpstr>
      <vt:lpstr>Presentation Objective</vt:lpstr>
      <vt:lpstr>Presentation Overview</vt:lpstr>
      <vt:lpstr>Introduction</vt:lpstr>
      <vt:lpstr>Introduction</vt:lpstr>
      <vt:lpstr>Introduction</vt:lpstr>
      <vt:lpstr>Introduction</vt:lpstr>
      <vt:lpstr>Introduction</vt:lpstr>
      <vt:lpstr>Introduction</vt:lpstr>
      <vt:lpstr>Systematic Review Development Process</vt:lpstr>
      <vt:lpstr>Clinical Questions</vt:lpstr>
      <vt:lpstr>Literature Search &amp; Review</vt:lpstr>
      <vt:lpstr>PowerPoint Presentation</vt:lpstr>
      <vt:lpstr>Short-Term Disability: Cervical and Lumbar Radiculopathy </vt:lpstr>
      <vt:lpstr>Short-Term Disability: Lumbar Spinal Stenosis </vt:lpstr>
      <vt:lpstr>Long-Term Disability: Cervical and Lumbar Radiculopathy </vt:lpstr>
      <vt:lpstr>Long-Term Disability: Lumbar Spinal Stenosis </vt:lpstr>
      <vt:lpstr>Short-Term Pain: Cervical and Lumbar Radiculopathy </vt:lpstr>
      <vt:lpstr>Short-Term Pain: Lumbar Spinal Stenosis </vt:lpstr>
      <vt:lpstr>Long-Term Pain: Cervical and Lumbar Radiculopathy </vt:lpstr>
      <vt:lpstr>Long-Term Pain: Lumbar Spinal Stenosis </vt:lpstr>
      <vt:lpstr>Overall Summary of Conclusions</vt:lpstr>
      <vt:lpstr>PowerPoint Presentation</vt:lpstr>
      <vt:lpstr>Efficacy of ESIs by Spinal Level </vt:lpstr>
      <vt:lpstr>Particulate vs Nonparticulate Corticosteroids </vt:lpstr>
      <vt:lpstr>Interlaminar vs Transforaminal vs Caudal ESIs </vt:lpstr>
      <vt:lpstr>Effect on Subsequent Need for Surgery </vt:lpstr>
      <vt:lpstr>Control Interventions </vt:lpstr>
      <vt:lpstr>PowerPoint Presentation</vt:lpstr>
      <vt:lpstr>Safety of ESIs</vt:lpstr>
      <vt:lpstr>Safety of ESIs</vt:lpstr>
      <vt:lpstr>Safety of ESIs</vt:lpstr>
      <vt:lpstr>PowerPoint Presentation</vt:lpstr>
      <vt:lpstr>Cost-Effectiveness of ESIs</vt:lpstr>
      <vt:lpstr>Cost-Effectiveness of ESIs</vt:lpstr>
      <vt:lpstr>Cost-Effectiveness of ESIs</vt:lpstr>
      <vt:lpstr>PowerPoint Presentation</vt:lpstr>
      <vt:lpstr>Discussion</vt:lpstr>
      <vt:lpstr>Discussion</vt:lpstr>
      <vt:lpstr>Discussion</vt:lpstr>
      <vt:lpstr>Discussion</vt:lpstr>
      <vt:lpstr>Discussion</vt:lpstr>
      <vt:lpstr>Discussion</vt:lpstr>
      <vt:lpstr>Discussion</vt:lpstr>
      <vt:lpstr>Discussion</vt:lpstr>
      <vt:lpstr>Discussion</vt:lpstr>
      <vt:lpstr>PowerPoint Presentation</vt:lpstr>
      <vt:lpstr>Suggestions for Future Research</vt:lpstr>
      <vt:lpstr>Suggestions for Future Research</vt:lpstr>
      <vt:lpstr>Suggestions for Future Research</vt:lpstr>
      <vt:lpstr>Access Systematic Review &amp; Related Resources</vt:lpstr>
      <vt:lpstr>PowerPoint Presentation</vt:lpstr>
    </vt:vector>
  </TitlesOfParts>
  <Manager/>
  <Company>American Academy of Neurology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Heather Silsbee</dc:creator>
  <cp:keywords/>
  <dc:description/>
  <cp:lastModifiedBy>Heather Silsbee</cp:lastModifiedBy>
  <cp:revision>28</cp:revision>
  <dcterms:created xsi:type="dcterms:W3CDTF">2025-02-10T19:01:09Z</dcterms:created>
  <dcterms:modified xsi:type="dcterms:W3CDTF">2025-02-12T20:50:49Z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0x0101001CB2C62565CAA249AE8C95669AB38669</vt:lpwstr>
  </property>
</Properties>
</file>